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6" r:id="rId6"/>
    <p:sldId id="263" r:id="rId7"/>
    <p:sldId id="264" r:id="rId8"/>
    <p:sldId id="267" r:id="rId9"/>
    <p:sldId id="268" r:id="rId10"/>
    <p:sldId id="269" r:id="rId11"/>
    <p:sldId id="276" r:id="rId12"/>
    <p:sldId id="277" r:id="rId13"/>
    <p:sldId id="278" r:id="rId14"/>
    <p:sldId id="280" r:id="rId15"/>
    <p:sldId id="279" r:id="rId16"/>
    <p:sldId id="281" r:id="rId17"/>
    <p:sldId id="282" r:id="rId18"/>
    <p:sldId id="283" r:id="rId19"/>
    <p:sldId id="273" r:id="rId20"/>
    <p:sldId id="284" r:id="rId21"/>
    <p:sldId id="285" r:id="rId22"/>
    <p:sldId id="296" r:id="rId23"/>
    <p:sldId id="297" r:id="rId24"/>
    <p:sldId id="298" r:id="rId25"/>
    <p:sldId id="299" r:id="rId26"/>
    <p:sldId id="300" r:id="rId27"/>
    <p:sldId id="301" r:id="rId28"/>
    <p:sldId id="303" r:id="rId29"/>
    <p:sldId id="304" r:id="rId30"/>
    <p:sldId id="305" r:id="rId31"/>
    <p:sldId id="302" r:id="rId32"/>
    <p:sldId id="290" r:id="rId33"/>
    <p:sldId id="294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295" r:id="rId46"/>
    <p:sldId id="317" r:id="rId47"/>
    <p:sldId id="318" r:id="rId48"/>
    <p:sldId id="319" r:id="rId49"/>
    <p:sldId id="320" r:id="rId50"/>
    <p:sldId id="322" r:id="rId51"/>
    <p:sldId id="323" r:id="rId52"/>
    <p:sldId id="324" r:id="rId53"/>
    <p:sldId id="325" r:id="rId54"/>
    <p:sldId id="321" r:id="rId55"/>
    <p:sldId id="326" r:id="rId56"/>
    <p:sldId id="330" r:id="rId57"/>
    <p:sldId id="327" r:id="rId58"/>
    <p:sldId id="328" r:id="rId59"/>
    <p:sldId id="337" r:id="rId60"/>
    <p:sldId id="331" r:id="rId61"/>
    <p:sldId id="332" r:id="rId62"/>
    <p:sldId id="33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DE78"/>
    <a:srgbClr val="56C4E2"/>
    <a:srgbClr val="6DB33F"/>
    <a:srgbClr val="F0E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/>
    <p:restoredTop sz="94775"/>
  </p:normalViewPr>
  <p:slideViewPr>
    <p:cSldViewPr snapToGrid="0">
      <p:cViewPr varScale="1">
        <p:scale>
          <a:sx n="148" d="100"/>
          <a:sy n="148" d="100"/>
        </p:scale>
        <p:origin x="1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C465E-C337-E7D1-F9B4-A9F92B48F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4F7BE4-E246-2E81-27EE-F72F01449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0E045-C9E2-00D2-FABF-EB1D62AA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D6E55-57D0-92F5-9EFB-2B4D3E6C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3AD918-6B39-4535-64EF-54B047F0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135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AD0BB-E355-4FC4-5FCC-C870A93B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8F7DF1-6294-2083-1A15-5DD439BEE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C9A685-1D03-2E23-D87B-9A3D39AF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A8BB01-6178-C1EC-681D-7E7165BD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55ECF-E9FE-8700-8823-42A87A33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758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E50E2C-0CCA-BD02-16D1-5C0BCAF5D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5F358E-A04B-D9C6-744E-A0C70F2F8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B3ED0C-31C5-1C9C-9EBF-FA91011B1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822AB-4172-ABB5-B5E5-1AA2383E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D047E1-A6E1-4BF3-16C2-664994A3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10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48344-F4F6-BF5B-7884-936AEA8C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BB88E-8DAA-8BD3-3E46-7D13A9943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47C54-E159-9B42-A704-9F9BCA03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B193A6-0EF1-EB40-1E68-B7DF906A2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C2E64-3C98-7F97-C060-9F3A0BD8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48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A519B-E1CC-73DD-3AAB-B4A01D9C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058DCA-0F58-EBD9-3630-C28C6390B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93D24F-D514-D3EF-2273-6504CB7D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AD0C2D-87F4-A19F-B7C1-01AE4ABB9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2DE67-9AC8-DBBD-235F-65631EE5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5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9F9B3-5E41-B8C7-4439-97EF9A44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510CE-E1E5-5498-E5D8-2079A77CD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2D391-92B3-3B22-AAAD-DE7CD146F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BB75C9-85D2-6088-18CB-A6B9752A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E32D3D-D9EC-C4AA-C2BF-DF1366341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BE5E57-513C-E322-6755-955E2A8A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488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57963-4B62-51D1-4321-7EBA1034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C135D-D497-94CB-91FA-73AFAFF55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E2EBB4-E50B-AEB2-8E3A-37682920F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C1AE12-17FF-BDE1-E0E0-427D494FD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5F2C43-85C1-7971-01F5-46A1D433F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71F77C-1680-EE6E-8B2C-03EF37B7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D65089-1F94-A626-294B-D0DF5C75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16ED06-19EC-42FE-F15C-1FD6EC9D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388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14FD1-DBE6-EC3B-0781-FBB8CC08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18BE44-BA79-445F-0372-D019BE79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E0A293-223D-C02A-7BCB-B7C937D8B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0CF664-B78A-4ACD-04B5-C3E1F281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708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4A656F-BABC-2751-6E50-0662B714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2CE6C8-7562-4951-3498-9926C6C4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C8781-0C70-54EB-3291-2E71025C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91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CCE41-7E45-5BE9-D095-AC941BFA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C2924B-FF92-9D5F-ED7D-F26446CB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F0547-FB3B-E489-31E0-9781851D3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598A9-750A-90F7-D743-D7961C68C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964643-2B9A-3F93-2AA6-5B031BFEE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E02CDF-85BD-D365-E833-4E4204A7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70AA1-95E4-0F11-3D0C-04D8C083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661E34-1472-F32C-6E79-FBD523A0C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AA9C0D-36D4-FDBA-1094-D19B8C8E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4C2C6-34D3-41B4-6F3C-97644506B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C61482-CADF-525A-AD3A-4C2D0F4D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482AAD-5AF9-3825-C424-CA6B9D61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9830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8D495E-ED15-1338-E3CE-93D80615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562F4-EAF4-349A-D8B4-59E274562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245D8-CA6B-5270-D306-64FFD95C1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4E626-7031-7F4E-BA64-9E3559803A0F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1C3E5-F935-E546-C9B5-8E0F18F09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CAEF7-1B22-5D13-D392-F8A9F9097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9B486-DD01-1246-BDC2-A7E3654450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828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nginx.org/en/linux_packages.html#Ubuntu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nginx.org/en/linux_packages.html#Ubuntu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D44AD3BF-7BFB-6DD0-544E-1302CCBBA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1673" y="1360068"/>
            <a:ext cx="5308654" cy="4137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E7D4B8-8B9A-84FB-FF89-2C9C5F34DD2C}"/>
              </a:ext>
            </a:extLst>
          </p:cNvPr>
          <p:cNvSpPr txBox="1"/>
          <p:nvPr/>
        </p:nvSpPr>
        <p:spPr>
          <a:xfrm>
            <a:off x="10567359" y="591772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임대원</a:t>
            </a:r>
          </a:p>
        </p:txBody>
      </p:sp>
    </p:spTree>
    <p:extLst>
      <p:ext uri="{BB962C8B-B14F-4D97-AF65-F5344CB8AC3E}">
        <p14:creationId xmlns:p14="http://schemas.microsoft.com/office/powerpoint/2010/main" val="839498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줄여주기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EEF47D4-1499-FCBE-4884-B3D7ED3BEEDA}"/>
              </a:ext>
            </a:extLst>
          </p:cNvPr>
          <p:cNvSpPr/>
          <p:nvPr/>
        </p:nvSpPr>
        <p:spPr>
          <a:xfrm rot="10800000">
            <a:off x="5908482" y="4022725"/>
            <a:ext cx="943155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64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줄여주기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EEF47D4-1499-FCBE-4884-B3D7ED3BEEDA}"/>
              </a:ext>
            </a:extLst>
          </p:cNvPr>
          <p:cNvSpPr/>
          <p:nvPr/>
        </p:nvSpPr>
        <p:spPr>
          <a:xfrm rot="10800000">
            <a:off x="5908482" y="4022725"/>
            <a:ext cx="943155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B15BF1A-A327-B076-809A-25AE86120904}"/>
              </a:ext>
            </a:extLst>
          </p:cNvPr>
          <p:cNvGrpSpPr/>
          <p:nvPr/>
        </p:nvGrpSpPr>
        <p:grpSpPr>
          <a:xfrm>
            <a:off x="1268082" y="1112808"/>
            <a:ext cx="9655835" cy="5258942"/>
            <a:chOff x="897147" y="793630"/>
            <a:chExt cx="9655835" cy="525894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7B6237-5B21-CFC0-097E-64E51A0FA590}"/>
                </a:ext>
              </a:extLst>
            </p:cNvPr>
            <p:cNvSpPr/>
            <p:nvPr/>
          </p:nvSpPr>
          <p:spPr>
            <a:xfrm>
              <a:off x="897147" y="793630"/>
              <a:ext cx="9655835" cy="5258942"/>
            </a:xfrm>
            <a:prstGeom prst="rect">
              <a:avLst/>
            </a:prstGeom>
            <a:solidFill>
              <a:srgbClr val="F0E7DB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412E5AD-A13B-A20D-0735-71A280FF3244}"/>
                </a:ext>
              </a:extLst>
            </p:cNvPr>
            <p:cNvGrpSpPr/>
            <p:nvPr/>
          </p:nvGrpSpPr>
          <p:grpSpPr>
            <a:xfrm>
              <a:off x="1027286" y="1087065"/>
              <a:ext cx="9164004" cy="4965507"/>
              <a:chOff x="1027286" y="1087065"/>
              <a:chExt cx="9164004" cy="4965507"/>
            </a:xfrm>
          </p:grpSpPr>
          <p:pic>
            <p:nvPicPr>
              <p:cNvPr id="66" name="그림 6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2C0836A-5606-92E0-B2E6-D6CD1B726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7286" y="2517679"/>
                <a:ext cx="1356818" cy="1356818"/>
              </a:xfrm>
              <a:prstGeom prst="rect">
                <a:avLst/>
              </a:prstGeom>
            </p:spPr>
          </p:pic>
          <p:pic>
            <p:nvPicPr>
              <p:cNvPr id="67" name="그림 6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D6620D-AD6B-D933-447B-3FB5DC688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1390" y="2202829"/>
                <a:ext cx="1986517" cy="1986517"/>
              </a:xfrm>
              <a:prstGeom prst="rect">
                <a:avLst/>
              </a:prstGeom>
            </p:spPr>
          </p:pic>
          <p:pic>
            <p:nvPicPr>
              <p:cNvPr id="68" name="그림 67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918F204-8DB9-4F3B-F837-F6A812B94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2009" y="4246647"/>
                <a:ext cx="1805925" cy="1805925"/>
              </a:xfrm>
              <a:prstGeom prst="rect">
                <a:avLst/>
              </a:prstGeom>
            </p:spPr>
          </p:pic>
          <p:pic>
            <p:nvPicPr>
              <p:cNvPr id="69" name="그림 68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1CA4DFF-B1DC-11FF-ABC5-1387C0DD0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4472" y="1087065"/>
                <a:ext cx="1356818" cy="1356818"/>
              </a:xfrm>
              <a:prstGeom prst="rect">
                <a:avLst/>
              </a:prstGeom>
            </p:spPr>
          </p:pic>
          <p:pic>
            <p:nvPicPr>
              <p:cNvPr id="70" name="그림 69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9B4C122-DBC3-102F-A2C9-EB9FE94DA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4472" y="3765510"/>
                <a:ext cx="1356818" cy="1356818"/>
              </a:xfrm>
              <a:prstGeom prst="rect">
                <a:avLst/>
              </a:prstGeom>
            </p:spPr>
          </p:pic>
          <p:pic>
            <p:nvPicPr>
              <p:cNvPr id="71" name="Picture 4" descr="20 Nginx Icons - Free in SVG, PNG, ICO - IconScout">
                <a:extLst>
                  <a:ext uri="{FF2B5EF4-FFF2-40B4-BE49-F238E27FC236}">
                    <a16:creationId xmlns:a16="http://schemas.microsoft.com/office/drawing/2014/main" id="{5489B337-0978-04BD-EFD8-82AE82277A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4095" y="2599889"/>
                <a:ext cx="941756" cy="941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9DD7AC29-757F-BEAB-4A5B-9B485F0045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2156" y="2140897"/>
                <a:ext cx="924049" cy="605972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5E817FD-84D6-5FA7-5C5E-6E00A58B4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755" y="3419888"/>
                <a:ext cx="899450" cy="691244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E4F2E73-B588-D61A-30E9-D5F5C813A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0216" y="3666494"/>
                <a:ext cx="0" cy="777425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1E837113-8B6A-CC92-49FE-15F4BD9C8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5245" y="3138233"/>
                <a:ext cx="1346814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2BB5811D-1781-4AB4-580E-49B79A993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7245" y="3138233"/>
                <a:ext cx="1346814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275DF91-C06F-BDA6-4351-6E8CB69DCC7E}"/>
                  </a:ext>
                </a:extLst>
              </p:cNvPr>
              <p:cNvSpPr/>
              <p:nvPr/>
            </p:nvSpPr>
            <p:spPr>
              <a:xfrm>
                <a:off x="1027286" y="3666494"/>
                <a:ext cx="827393" cy="293031"/>
              </a:xfrm>
              <a:prstGeom prst="rect">
                <a:avLst/>
              </a:prstGeom>
              <a:solidFill>
                <a:srgbClr val="F0E7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1AC5564-F7E6-EF75-092B-9BA7ED96D3E6}"/>
                  </a:ext>
                </a:extLst>
              </p:cNvPr>
              <p:cNvSpPr/>
              <p:nvPr/>
            </p:nvSpPr>
            <p:spPr>
              <a:xfrm>
                <a:off x="3466134" y="3805173"/>
                <a:ext cx="1088613" cy="293031"/>
              </a:xfrm>
              <a:prstGeom prst="rect">
                <a:avLst/>
              </a:prstGeom>
              <a:solidFill>
                <a:srgbClr val="F0E7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259644E-FCB4-430B-FC2F-491571F0B0DC}"/>
                  </a:ext>
                </a:extLst>
              </p:cNvPr>
              <p:cNvSpPr/>
              <p:nvPr/>
            </p:nvSpPr>
            <p:spPr>
              <a:xfrm>
                <a:off x="6249788" y="5675450"/>
                <a:ext cx="1088613" cy="293031"/>
              </a:xfrm>
              <a:prstGeom prst="rect">
                <a:avLst/>
              </a:prstGeom>
              <a:solidFill>
                <a:srgbClr val="F0E7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E32DB79-CAA8-FB96-283A-016EDA8741EF}"/>
                  </a:ext>
                </a:extLst>
              </p:cNvPr>
              <p:cNvSpPr/>
              <p:nvPr/>
            </p:nvSpPr>
            <p:spPr>
              <a:xfrm>
                <a:off x="8736205" y="4897183"/>
                <a:ext cx="643847" cy="293031"/>
              </a:xfrm>
              <a:prstGeom prst="rect">
                <a:avLst/>
              </a:prstGeom>
              <a:solidFill>
                <a:srgbClr val="F0E7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04E004D-F875-2B3C-B5A2-2CD3028113C4}"/>
                  </a:ext>
                </a:extLst>
              </p:cNvPr>
              <p:cNvSpPr/>
              <p:nvPr/>
            </p:nvSpPr>
            <p:spPr>
              <a:xfrm>
                <a:off x="8770789" y="2218609"/>
                <a:ext cx="643847" cy="293031"/>
              </a:xfrm>
              <a:prstGeom prst="rect">
                <a:avLst/>
              </a:prstGeom>
              <a:solidFill>
                <a:srgbClr val="F0E7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71F4A986-5519-4351-88F0-8FE486509063}"/>
              </a:ext>
            </a:extLst>
          </p:cNvPr>
          <p:cNvSpPr txBox="1"/>
          <p:nvPr/>
        </p:nvSpPr>
        <p:spPr>
          <a:xfrm>
            <a:off x="1675588" y="399977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client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2CF75A-7FB0-6E01-5940-8E931D517B8E}"/>
              </a:ext>
            </a:extLst>
          </p:cNvPr>
          <p:cNvSpPr txBox="1"/>
          <p:nvPr/>
        </p:nvSpPr>
        <p:spPr>
          <a:xfrm>
            <a:off x="4227690" y="387222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internet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EB732A-0F92-EB43-533C-D9C785960224}"/>
              </a:ext>
            </a:extLst>
          </p:cNvPr>
          <p:cNvSpPr txBox="1"/>
          <p:nvPr/>
        </p:nvSpPr>
        <p:spPr>
          <a:xfrm>
            <a:off x="9436629" y="2588646"/>
            <a:ext cx="89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 1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061E2B-6B80-7368-10C3-F692B8DDDB30}"/>
              </a:ext>
            </a:extLst>
          </p:cNvPr>
          <p:cNvSpPr txBox="1"/>
          <p:nvPr/>
        </p:nvSpPr>
        <p:spPr>
          <a:xfrm>
            <a:off x="9428165" y="5216361"/>
            <a:ext cx="89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 2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22AC56B-3D20-55DB-C57A-B852E26D1041}"/>
              </a:ext>
            </a:extLst>
          </p:cNvPr>
          <p:cNvSpPr txBox="1"/>
          <p:nvPr/>
        </p:nvSpPr>
        <p:spPr>
          <a:xfrm>
            <a:off x="7254896" y="580996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cache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BF1F30-E54F-2AA5-B817-F0C968475601}"/>
              </a:ext>
            </a:extLst>
          </p:cNvPr>
          <p:cNvSpPr txBox="1"/>
          <p:nvPr/>
        </p:nvSpPr>
        <p:spPr>
          <a:xfrm>
            <a:off x="6782643" y="1847296"/>
            <a:ext cx="1840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Nginx caching</a:t>
            </a: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Load-balancing</a:t>
            </a: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reverse proxy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3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줄여주기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EEF47D4-1499-FCBE-4884-B3D7ED3BEEDA}"/>
              </a:ext>
            </a:extLst>
          </p:cNvPr>
          <p:cNvSpPr/>
          <p:nvPr/>
        </p:nvSpPr>
        <p:spPr>
          <a:xfrm rot="10800000">
            <a:off x="2383007" y="4428167"/>
            <a:ext cx="943155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02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줄여주기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EEF47D4-1499-FCBE-4884-B3D7ED3BEEDA}"/>
              </a:ext>
            </a:extLst>
          </p:cNvPr>
          <p:cNvSpPr/>
          <p:nvPr/>
        </p:nvSpPr>
        <p:spPr>
          <a:xfrm rot="10800000">
            <a:off x="2383007" y="4428167"/>
            <a:ext cx="943155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937FD1-99B8-9DE3-F518-ED9F8B9D8E5A}"/>
              </a:ext>
            </a:extLst>
          </p:cNvPr>
          <p:cNvGrpSpPr/>
          <p:nvPr/>
        </p:nvGrpSpPr>
        <p:grpSpPr>
          <a:xfrm>
            <a:off x="2014268" y="862641"/>
            <a:ext cx="8163464" cy="5132717"/>
            <a:chOff x="2014268" y="862641"/>
            <a:chExt cx="8163464" cy="513271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7C8675-0BC3-D5F5-4890-BC9A0009C04B}"/>
                </a:ext>
              </a:extLst>
            </p:cNvPr>
            <p:cNvSpPr/>
            <p:nvPr/>
          </p:nvSpPr>
          <p:spPr>
            <a:xfrm>
              <a:off x="2014268" y="862641"/>
              <a:ext cx="8163464" cy="5132717"/>
            </a:xfrm>
            <a:prstGeom prst="rect">
              <a:avLst/>
            </a:prstGeom>
            <a:solidFill>
              <a:srgbClr val="F0E7DB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10" name="Picture 2" descr="Ssl - 무료 보안개 아이콘">
              <a:extLst>
                <a:ext uri="{FF2B5EF4-FFF2-40B4-BE49-F238E27FC236}">
                  <a16:creationId xmlns:a16="http://schemas.microsoft.com/office/drawing/2014/main" id="{DCEDD66D-C489-F5C0-D932-A8D817AF0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174" y="1282423"/>
              <a:ext cx="2757652" cy="2757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B14C12-E7D7-453E-3230-0BDA8309691C}"/>
                </a:ext>
              </a:extLst>
            </p:cNvPr>
            <p:cNvSpPr txBox="1"/>
            <p:nvPr/>
          </p:nvSpPr>
          <p:spPr>
            <a:xfrm>
              <a:off x="4376619" y="4390845"/>
              <a:ext cx="298671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400" dirty="0">
                  <a:solidFill>
                    <a:schemeClr val="accent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Rounded Mplus 1c" panose="020B0502020203020207" pitchFamily="34" charset="-128"/>
                </a:rPr>
                <a:t>https</a:t>
              </a:r>
              <a:r>
                <a:rPr kumimoji="1" lang="en-US" altLang="ko-KR" sz="6400" dirty="0">
                  <a:solidFill>
                    <a:schemeClr val="bg1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Rounded Mplus 1c" panose="020B0502020203020207" pitchFamily="34" charset="-128"/>
                </a:rPr>
                <a:t>://</a:t>
              </a:r>
              <a:endParaRPr kumimoji="1" lang="ko-KR" altLang="en-US" sz="6400" dirty="0">
                <a:solidFill>
                  <a:schemeClr val="bg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Rounded Mplus 1c" panose="020B0502020203020207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0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줄여주기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EEF47D4-1499-FCBE-4884-B3D7ED3BEEDA}"/>
              </a:ext>
            </a:extLst>
          </p:cNvPr>
          <p:cNvSpPr/>
          <p:nvPr/>
        </p:nvSpPr>
        <p:spPr>
          <a:xfrm rot="10800000">
            <a:off x="3440123" y="4823247"/>
            <a:ext cx="943155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07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줄여주기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EEF47D4-1499-FCBE-4884-B3D7ED3BEEDA}"/>
              </a:ext>
            </a:extLst>
          </p:cNvPr>
          <p:cNvSpPr/>
          <p:nvPr/>
        </p:nvSpPr>
        <p:spPr>
          <a:xfrm rot="10800000">
            <a:off x="3501072" y="4823247"/>
            <a:ext cx="943155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5FA2AC-1759-16F7-FB22-229FCA32CF59}"/>
              </a:ext>
            </a:extLst>
          </p:cNvPr>
          <p:cNvGrpSpPr/>
          <p:nvPr/>
        </p:nvGrpSpPr>
        <p:grpSpPr>
          <a:xfrm>
            <a:off x="1733909" y="1125747"/>
            <a:ext cx="8724181" cy="4606506"/>
            <a:chOff x="1733909" y="1125747"/>
            <a:chExt cx="8724181" cy="460650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A6BD8F9-8A74-6E3A-6423-3DAC7E6B1132}"/>
                </a:ext>
              </a:extLst>
            </p:cNvPr>
            <p:cNvSpPr/>
            <p:nvPr/>
          </p:nvSpPr>
          <p:spPr>
            <a:xfrm>
              <a:off x="1733909" y="1125747"/>
              <a:ext cx="8724181" cy="4606506"/>
            </a:xfrm>
            <a:prstGeom prst="rect">
              <a:avLst/>
            </a:prstGeom>
            <a:solidFill>
              <a:srgbClr val="F0E7DB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12" name="그림 11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2D4AF48-B953-8003-5AAA-A30541891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9374" y="2380202"/>
              <a:ext cx="2673252" cy="2097596"/>
            </a:xfrm>
            <a:prstGeom prst="rect">
              <a:avLst/>
            </a:prstGeom>
          </p:spPr>
        </p:pic>
        <p:pic>
          <p:nvPicPr>
            <p:cNvPr id="13" name="그림 1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16C99BC8-3207-26AB-FA30-F08C5DD64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8845" y="2608125"/>
              <a:ext cx="1641750" cy="1641750"/>
            </a:xfrm>
            <a:prstGeom prst="rect">
              <a:avLst/>
            </a:prstGeom>
          </p:spPr>
        </p:pic>
        <p:pic>
          <p:nvPicPr>
            <p:cNvPr id="14" name="그림 1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DE1945F-9424-AFB1-7D15-6549ABE2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0655" y="2682749"/>
              <a:ext cx="1492500" cy="1492500"/>
            </a:xfrm>
            <a:prstGeom prst="rect">
              <a:avLst/>
            </a:prstGeom>
          </p:spPr>
        </p:pic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CB199341-6B92-1B00-B8F9-37812A2FD501}"/>
                </a:ext>
              </a:extLst>
            </p:cNvPr>
            <p:cNvSpPr/>
            <p:nvPr/>
          </p:nvSpPr>
          <p:spPr>
            <a:xfrm>
              <a:off x="3661189" y="3204713"/>
              <a:ext cx="978342" cy="22428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오른쪽 화살표[R] 15">
              <a:extLst>
                <a:ext uri="{FF2B5EF4-FFF2-40B4-BE49-F238E27FC236}">
                  <a16:creationId xmlns:a16="http://schemas.microsoft.com/office/drawing/2014/main" id="{7C684830-AC2A-6CFD-945B-ABDE5EA07FEE}"/>
                </a:ext>
              </a:extLst>
            </p:cNvPr>
            <p:cNvSpPr/>
            <p:nvPr/>
          </p:nvSpPr>
          <p:spPr>
            <a:xfrm>
              <a:off x="7664996" y="3204712"/>
              <a:ext cx="978342" cy="22428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5AD3B6-74F3-A22F-7065-7F65839F7923}"/>
                </a:ext>
              </a:extLst>
            </p:cNvPr>
            <p:cNvSpPr/>
            <p:nvPr/>
          </p:nvSpPr>
          <p:spPr>
            <a:xfrm>
              <a:off x="2048845" y="3907766"/>
              <a:ext cx="927268" cy="342109"/>
            </a:xfrm>
            <a:prstGeom prst="rect">
              <a:avLst/>
            </a:prstGeom>
            <a:solidFill>
              <a:srgbClr val="F0E7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8CDE3B-2D69-B28D-F8B9-F7132E4D0BD0}"/>
                </a:ext>
              </a:extLst>
            </p:cNvPr>
            <p:cNvSpPr/>
            <p:nvPr/>
          </p:nvSpPr>
          <p:spPr>
            <a:xfrm>
              <a:off x="8481724" y="3838819"/>
              <a:ext cx="927268" cy="342109"/>
            </a:xfrm>
            <a:prstGeom prst="rect">
              <a:avLst/>
            </a:prstGeom>
            <a:solidFill>
              <a:srgbClr val="F0E7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598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줄여주기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EEF47D4-1499-FCBE-4884-B3D7ED3BEEDA}"/>
              </a:ext>
            </a:extLst>
          </p:cNvPr>
          <p:cNvSpPr/>
          <p:nvPr/>
        </p:nvSpPr>
        <p:spPr>
          <a:xfrm rot="10800000">
            <a:off x="1835610" y="5262114"/>
            <a:ext cx="943155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771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줄여주기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EEF47D4-1499-FCBE-4884-B3D7ED3BEEDA}"/>
              </a:ext>
            </a:extLst>
          </p:cNvPr>
          <p:cNvSpPr/>
          <p:nvPr/>
        </p:nvSpPr>
        <p:spPr>
          <a:xfrm rot="10800000">
            <a:off x="1835610" y="5262114"/>
            <a:ext cx="943155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C8586C-FB9F-64C8-C572-BCD8F8D116FC}"/>
              </a:ext>
            </a:extLst>
          </p:cNvPr>
          <p:cNvGrpSpPr/>
          <p:nvPr/>
        </p:nvGrpSpPr>
        <p:grpSpPr>
          <a:xfrm>
            <a:off x="1466490" y="901460"/>
            <a:ext cx="9259019" cy="5055079"/>
            <a:chOff x="1466490" y="901460"/>
            <a:chExt cx="9259019" cy="505507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781501-050C-A798-085D-E75CFEDCD185}"/>
                </a:ext>
              </a:extLst>
            </p:cNvPr>
            <p:cNvSpPr/>
            <p:nvPr/>
          </p:nvSpPr>
          <p:spPr>
            <a:xfrm>
              <a:off x="1466490" y="901460"/>
              <a:ext cx="9259019" cy="5055079"/>
            </a:xfrm>
            <a:prstGeom prst="rect">
              <a:avLst/>
            </a:prstGeom>
            <a:solidFill>
              <a:srgbClr val="F0E7DB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8F8808-A86B-4977-669E-7B9CE79CF446}"/>
                </a:ext>
              </a:extLst>
            </p:cNvPr>
            <p:cNvSpPr txBox="1"/>
            <p:nvPr/>
          </p:nvSpPr>
          <p:spPr>
            <a:xfrm>
              <a:off x="3059384" y="1259174"/>
              <a:ext cx="2502929" cy="433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err="1"/>
                <a:t>gzip</a:t>
              </a:r>
              <a:r>
                <a:rPr kumimoji="1" lang="en-US" altLang="ko-KR" sz="1200" dirty="0"/>
                <a:t> on;</a:t>
              </a:r>
            </a:p>
            <a:p>
              <a:r>
                <a:rPr kumimoji="1" lang="en-US" altLang="ko-KR" sz="1200" dirty="0" err="1"/>
                <a:t>gzip_disable</a:t>
              </a:r>
              <a:r>
                <a:rPr kumimoji="1" lang="en-US" altLang="ko-KR" sz="1200" dirty="0"/>
                <a:t> “msie6”;</a:t>
              </a:r>
            </a:p>
            <a:p>
              <a:endParaRPr kumimoji="1" lang="en-US" altLang="ko-KR" sz="1200" dirty="0"/>
            </a:p>
            <a:p>
              <a:r>
                <a:rPr kumimoji="1" lang="en-US" altLang="ko-KR" sz="1200" dirty="0" err="1"/>
                <a:t>gzip_vary</a:t>
              </a:r>
              <a:r>
                <a:rPr kumimoji="1" lang="en-US" altLang="ko-KR" sz="1200" dirty="0"/>
                <a:t> on;</a:t>
              </a:r>
            </a:p>
            <a:p>
              <a:r>
                <a:rPr kumimoji="1" lang="en-US" altLang="ko-KR" sz="1200" dirty="0" err="1"/>
                <a:t>gzip_proxied</a:t>
              </a:r>
              <a:r>
                <a:rPr kumimoji="1" lang="en-US" altLang="ko-KR" sz="1200" dirty="0"/>
                <a:t> any;</a:t>
              </a:r>
            </a:p>
            <a:p>
              <a:r>
                <a:rPr kumimoji="1" lang="en-US" altLang="ko-KR" sz="1200" dirty="0" err="1"/>
                <a:t>gzip_comp_level</a:t>
              </a:r>
              <a:r>
                <a:rPr kumimoji="1" lang="en-US" altLang="ko-KR" sz="1200" dirty="0"/>
                <a:t> 6;</a:t>
              </a:r>
            </a:p>
            <a:p>
              <a:r>
                <a:rPr kumimoji="1" lang="en-US" altLang="ko-KR" sz="1200" dirty="0" err="1"/>
                <a:t>gzip_buffer</a:t>
              </a:r>
              <a:r>
                <a:rPr kumimoji="1" lang="en-US" altLang="ko-KR" sz="1200" dirty="0"/>
                <a:t> 16 8k;</a:t>
              </a:r>
            </a:p>
            <a:p>
              <a:r>
                <a:rPr kumimoji="1" lang="en-US" altLang="ko-KR" sz="1200" dirty="0" err="1"/>
                <a:t>gzip_http_version</a:t>
              </a:r>
              <a:r>
                <a:rPr kumimoji="1" lang="en-US" altLang="ko-KR" sz="1200" dirty="0"/>
                <a:t> 1.1;</a:t>
              </a:r>
            </a:p>
            <a:p>
              <a:r>
                <a:rPr kumimoji="1" lang="en-US" altLang="ko-KR" sz="1200" dirty="0" err="1"/>
                <a:t>gzip_min_length</a:t>
              </a:r>
              <a:r>
                <a:rPr kumimoji="1" lang="en-US" altLang="ko-KR" sz="1200" dirty="0"/>
                <a:t> 256;</a:t>
              </a:r>
            </a:p>
            <a:p>
              <a:r>
                <a:rPr kumimoji="1" lang="en-US" altLang="ko-KR" sz="1200" dirty="0" err="1"/>
                <a:t>gzip_types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    text/</a:t>
              </a:r>
              <a:r>
                <a:rPr kumimoji="1" lang="en-US" altLang="ko-KR" sz="1200" dirty="0" err="1"/>
                <a:t>css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    text/</a:t>
              </a:r>
              <a:r>
                <a:rPr kumimoji="1" lang="en-US" altLang="ko-KR" sz="1200" dirty="0" err="1"/>
                <a:t>javascript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    text/xml</a:t>
              </a:r>
            </a:p>
            <a:p>
              <a:r>
                <a:rPr kumimoji="1" lang="en-US" altLang="ko-KR" sz="1200" dirty="0"/>
                <a:t>    text/plain</a:t>
              </a:r>
            </a:p>
            <a:p>
              <a:r>
                <a:rPr kumimoji="1" lang="en-US" altLang="ko-KR" sz="1200" dirty="0"/>
                <a:t>    text/x-component</a:t>
              </a:r>
            </a:p>
            <a:p>
              <a:r>
                <a:rPr kumimoji="1" lang="en-US" altLang="ko-KR" sz="1200" dirty="0"/>
                <a:t>    application/</a:t>
              </a:r>
              <a:r>
                <a:rPr kumimoji="1" lang="en-US" altLang="ko-KR" sz="1200" dirty="0" err="1"/>
                <a:t>javascript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    application/</a:t>
              </a:r>
              <a:r>
                <a:rPr kumimoji="1" lang="en-US" altLang="ko-KR" sz="1200" dirty="0" err="1"/>
                <a:t>json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    application/xml</a:t>
              </a:r>
            </a:p>
            <a:p>
              <a:r>
                <a:rPr kumimoji="1" lang="en-US" altLang="ko-KR" sz="1200" dirty="0"/>
                <a:t>    application/</a:t>
              </a:r>
              <a:r>
                <a:rPr kumimoji="1" lang="en-US" altLang="ko-KR" sz="1200" dirty="0" err="1"/>
                <a:t>rss+xml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    font/</a:t>
              </a:r>
              <a:r>
                <a:rPr kumimoji="1" lang="en-US" altLang="ko-KR" sz="1200" dirty="0" err="1"/>
                <a:t>truetype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    font/</a:t>
              </a:r>
              <a:r>
                <a:rPr kumimoji="1" lang="en-US" altLang="ko-KR" sz="1200" dirty="0" err="1"/>
                <a:t>opentype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    application/</a:t>
              </a:r>
              <a:r>
                <a:rPr kumimoji="1" lang="en-US" altLang="ko-KR" sz="1200" dirty="0" err="1"/>
                <a:t>vnd.ms-fontobject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    image/</a:t>
              </a:r>
              <a:r>
                <a:rPr kumimoji="1" lang="en-US" altLang="ko-KR" sz="1200" dirty="0" err="1"/>
                <a:t>svg+xml</a:t>
              </a:r>
              <a:r>
                <a:rPr kumimoji="1" lang="en-US" altLang="ko-KR" sz="1200" dirty="0"/>
                <a:t>;</a:t>
              </a:r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0768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줄여주기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EEF47D4-1499-FCBE-4884-B3D7ED3BEEDA}"/>
              </a:ext>
            </a:extLst>
          </p:cNvPr>
          <p:cNvSpPr/>
          <p:nvPr/>
        </p:nvSpPr>
        <p:spPr>
          <a:xfrm rot="10800000">
            <a:off x="2625938" y="5667555"/>
            <a:ext cx="943155" cy="319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501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43A3E-72BE-6E07-49A0-AE65C67B3E5C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BED7C-C08D-3454-4F3C-B67E4D9562A5}"/>
              </a:ext>
            </a:extLst>
          </p:cNvPr>
          <p:cNvSpPr txBox="1"/>
          <p:nvPr/>
        </p:nvSpPr>
        <p:spPr>
          <a:xfrm>
            <a:off x="4205097" y="1779374"/>
            <a:ext cx="3781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비동기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8997B-7315-E264-7D78-3557FF67C81A}"/>
              </a:ext>
            </a:extLst>
          </p:cNvPr>
          <p:cNvSpPr txBox="1"/>
          <p:nvPr/>
        </p:nvSpPr>
        <p:spPr>
          <a:xfrm>
            <a:off x="4070442" y="2591366"/>
            <a:ext cx="3889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Nodejs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 비동기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95811-B4B6-7F2F-E98A-755F06411924}"/>
              </a:ext>
            </a:extLst>
          </p:cNvPr>
          <p:cNvSpPr txBox="1"/>
          <p:nvPr/>
        </p:nvSpPr>
        <p:spPr>
          <a:xfrm>
            <a:off x="4027160" y="3928601"/>
            <a:ext cx="3850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둘은 </a:t>
            </a:r>
            <a:r>
              <a:rPr kumimoji="1" lang="ko-KR" altLang="en-US" sz="40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환상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조합</a:t>
            </a:r>
          </a:p>
        </p:txBody>
      </p:sp>
    </p:spTree>
    <p:extLst>
      <p:ext uri="{BB962C8B-B14F-4D97-AF65-F5344CB8AC3E}">
        <p14:creationId xmlns:p14="http://schemas.microsoft.com/office/powerpoint/2010/main" val="286424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18FB49-31B3-2718-9287-9B5D8C3738CB}"/>
              </a:ext>
            </a:extLst>
          </p:cNvPr>
          <p:cNvSpPr txBox="1"/>
          <p:nvPr/>
        </p:nvSpPr>
        <p:spPr>
          <a:xfrm>
            <a:off x="2995632" y="1190446"/>
            <a:ext cx="6200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웹서버 점유율 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kumimoji="1" lang="en-US" altLang="ko-KR" sz="40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4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8" name="Picture 4" descr="20 Nginx Icons - Free in SVG, PNG, ICO - IconScout">
            <a:extLst>
              <a:ext uri="{FF2B5EF4-FFF2-40B4-BE49-F238E27FC236}">
                <a16:creationId xmlns:a16="http://schemas.microsoft.com/office/drawing/2014/main" id="{DE5541F1-8DDC-7B76-9473-FAC5BC80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2234721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71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5A6D6-FC49-5C03-367C-782A874D6241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F8061-9327-1EC1-6892-733E13C98D5D}"/>
              </a:ext>
            </a:extLst>
          </p:cNvPr>
          <p:cNvSpPr txBox="1"/>
          <p:nvPr/>
        </p:nvSpPr>
        <p:spPr>
          <a:xfrm>
            <a:off x="1371789" y="2521059"/>
            <a:ext cx="94484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kumimoji="1" lang="en-US" altLang="ko-KR" sz="2800" dirty="0">
                <a:solidFill>
                  <a:schemeClr val="accent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dirty="0">
                <a:solidFill>
                  <a:schemeClr val="accent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Proxy</a:t>
            </a:r>
            <a:r>
              <a:rPr kumimoji="1" lang="ko-KR" altLang="en-US" sz="2800" dirty="0">
                <a:solidFill>
                  <a:schemeClr val="accent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서버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kumimoji="1" lang="ko-KR" altLang="en-US" sz="2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앞단에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두고 </a:t>
            </a:r>
            <a:r>
              <a:rPr kumimoji="1" lang="en-US" altLang="ko-KR" sz="2800" dirty="0">
                <a:solidFill>
                  <a:schemeClr val="accent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Node.js</a:t>
            </a:r>
            <a:r>
              <a:rPr kumimoji="1" lang="ko-KR" altLang="en-US" sz="2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뒷단에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둔다면</a:t>
            </a:r>
            <a:endParaRPr kumimoji="1"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8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버퍼 </a:t>
            </a:r>
            <a:r>
              <a:rPr kumimoji="1" lang="ko-KR" altLang="en-US" sz="280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오버플로우</a:t>
            </a:r>
            <a:r>
              <a:rPr kumimoji="1" lang="ko-KR" altLang="en-US" sz="28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취약점에 의한 </a:t>
            </a:r>
            <a:r>
              <a:rPr kumimoji="1" lang="ko-KR" altLang="en-US" sz="28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공격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kumimoji="1" lang="ko-KR" altLang="en-US" sz="280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방지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수 있어요</a:t>
            </a:r>
            <a:r>
              <a:rPr kumimoji="1"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.”</a:t>
            </a:r>
          </a:p>
          <a:p>
            <a:pPr algn="ctr"/>
            <a:endParaRPr kumimoji="1"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Node.js </a:t>
            </a:r>
            <a:r>
              <a:rPr kumimoji="1"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창시자</a:t>
            </a:r>
            <a:r>
              <a:rPr kumimoji="1"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라이언 달 </a:t>
            </a:r>
            <a:r>
              <a:rPr kumimoji="1"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endParaRPr kumimoji="1"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329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77B04-9D08-4B75-14CB-28D27BFFAE0D}"/>
              </a:ext>
            </a:extLst>
          </p:cNvPr>
          <p:cNvSpPr txBox="1"/>
          <p:nvPr/>
        </p:nvSpPr>
        <p:spPr>
          <a:xfrm>
            <a:off x="345057" y="345057"/>
            <a:ext cx="1162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HOW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121" name="그룹 5120">
            <a:extLst>
              <a:ext uri="{FF2B5EF4-FFF2-40B4-BE49-F238E27FC236}">
                <a16:creationId xmlns:a16="http://schemas.microsoft.com/office/drawing/2014/main" id="{6FA7CFAA-B994-04CF-4043-7A2856DA6548}"/>
              </a:ext>
            </a:extLst>
          </p:cNvPr>
          <p:cNvGrpSpPr/>
          <p:nvPr/>
        </p:nvGrpSpPr>
        <p:grpSpPr>
          <a:xfrm>
            <a:off x="397223" y="899055"/>
            <a:ext cx="11449720" cy="5638799"/>
            <a:chOff x="397223" y="899055"/>
            <a:chExt cx="11449720" cy="5638799"/>
          </a:xfrm>
        </p:grpSpPr>
        <p:grpSp>
          <p:nvGrpSpPr>
            <p:cNvPr id="5123" name="그룹 5122">
              <a:extLst>
                <a:ext uri="{FF2B5EF4-FFF2-40B4-BE49-F238E27FC236}">
                  <a16:creationId xmlns:a16="http://schemas.microsoft.com/office/drawing/2014/main" id="{272F271A-C81F-0D56-6ABD-9330CA717FAD}"/>
                </a:ext>
              </a:extLst>
            </p:cNvPr>
            <p:cNvGrpSpPr/>
            <p:nvPr/>
          </p:nvGrpSpPr>
          <p:grpSpPr>
            <a:xfrm>
              <a:off x="594964" y="899055"/>
              <a:ext cx="11251979" cy="5638799"/>
              <a:chOff x="594964" y="899055"/>
              <a:chExt cx="11251979" cy="5638799"/>
            </a:xfrm>
          </p:grpSpPr>
          <p:sp>
            <p:nvSpPr>
              <p:cNvPr id="5130" name="TextBox 5129">
                <a:extLst>
                  <a:ext uri="{FF2B5EF4-FFF2-40B4-BE49-F238E27FC236}">
                    <a16:creationId xmlns:a16="http://schemas.microsoft.com/office/drawing/2014/main" id="{D76F5C87-0F13-CE16-52D0-F82A9C2BFA12}"/>
                  </a:ext>
                </a:extLst>
              </p:cNvPr>
              <p:cNvSpPr txBox="1"/>
              <p:nvPr/>
            </p:nvSpPr>
            <p:spPr>
              <a:xfrm>
                <a:off x="739981" y="4389843"/>
                <a:ext cx="28745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http://</a:t>
                </a:r>
                <a:r>
                  <a:rPr kumimoji="1" lang="en-US" altLang="ko-KR" sz="20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api.domain.com</a:t>
                </a:r>
                <a:endParaRPr kumimoji="1" lang="ko-KR" altLang="en-US" sz="20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grpSp>
            <p:nvGrpSpPr>
              <p:cNvPr id="5131" name="그룹 5130">
                <a:extLst>
                  <a:ext uri="{FF2B5EF4-FFF2-40B4-BE49-F238E27FC236}">
                    <a16:creationId xmlns:a16="http://schemas.microsoft.com/office/drawing/2014/main" id="{77AA8CDF-AED4-5546-7535-50E323F9932E}"/>
                  </a:ext>
                </a:extLst>
              </p:cNvPr>
              <p:cNvGrpSpPr/>
              <p:nvPr/>
            </p:nvGrpSpPr>
            <p:grpSpPr>
              <a:xfrm>
                <a:off x="3195138" y="899055"/>
                <a:ext cx="8651805" cy="5638799"/>
                <a:chOff x="3195138" y="899055"/>
                <a:chExt cx="8651805" cy="5638799"/>
              </a:xfrm>
            </p:grpSpPr>
            <p:grpSp>
              <p:nvGrpSpPr>
                <p:cNvPr id="5140" name="그룹 5139">
                  <a:extLst>
                    <a:ext uri="{FF2B5EF4-FFF2-40B4-BE49-F238E27FC236}">
                      <a16:creationId xmlns:a16="http://schemas.microsoft.com/office/drawing/2014/main" id="{36A4A556-4553-CC93-05A4-2B4BFC4EA327}"/>
                    </a:ext>
                  </a:extLst>
                </p:cNvPr>
                <p:cNvGrpSpPr/>
                <p:nvPr/>
              </p:nvGrpSpPr>
              <p:grpSpPr>
                <a:xfrm>
                  <a:off x="3195138" y="899055"/>
                  <a:ext cx="8651805" cy="5638799"/>
                  <a:chOff x="2568130" y="481915"/>
                  <a:chExt cx="8651805" cy="5638799"/>
                </a:xfrm>
              </p:grpSpPr>
              <p:sp>
                <p:nvSpPr>
                  <p:cNvPr id="5145" name="모서리가 둥근 직사각형 5144">
                    <a:extLst>
                      <a:ext uri="{FF2B5EF4-FFF2-40B4-BE49-F238E27FC236}">
                        <a16:creationId xmlns:a16="http://schemas.microsoft.com/office/drawing/2014/main" id="{6D612984-A839-F873-749B-7B1DC1A58775}"/>
                      </a:ext>
                    </a:extLst>
                  </p:cNvPr>
                  <p:cNvSpPr/>
                  <p:nvPr/>
                </p:nvSpPr>
                <p:spPr>
                  <a:xfrm>
                    <a:off x="3468130" y="1219201"/>
                    <a:ext cx="7751805" cy="4901513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grpSp>
                <p:nvGrpSpPr>
                  <p:cNvPr id="5146" name="그룹 5145">
                    <a:extLst>
                      <a:ext uri="{FF2B5EF4-FFF2-40B4-BE49-F238E27FC236}">
                        <a16:creationId xmlns:a16="http://schemas.microsoft.com/office/drawing/2014/main" id="{A93F3BD6-987B-03E7-2B51-FE83416624D7}"/>
                      </a:ext>
                    </a:extLst>
                  </p:cNvPr>
                  <p:cNvGrpSpPr/>
                  <p:nvPr/>
                </p:nvGrpSpPr>
                <p:grpSpPr>
                  <a:xfrm>
                    <a:off x="2568130" y="481915"/>
                    <a:ext cx="1800000" cy="1800000"/>
                    <a:chOff x="4561687" y="1877105"/>
                    <a:chExt cx="1800000" cy="1800000"/>
                  </a:xfrm>
                </p:grpSpPr>
                <p:sp>
                  <p:nvSpPr>
                    <p:cNvPr id="5154" name="직사각형 5153">
                      <a:extLst>
                        <a:ext uri="{FF2B5EF4-FFF2-40B4-BE49-F238E27FC236}">
                          <a16:creationId xmlns:a16="http://schemas.microsoft.com/office/drawing/2014/main" id="{E7C7CC25-3747-2DD0-7F50-35E692A1D7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1687" y="1877105"/>
                      <a:ext cx="1800000" cy="1800000"/>
                    </a:xfrm>
                    <a:prstGeom prst="rect">
                      <a:avLst/>
                    </a:prstGeom>
                    <a:solidFill>
                      <a:srgbClr val="F0E7DB"/>
                    </a:solidFill>
                    <a:ln>
                      <a:noFill/>
                    </a:ln>
                    <a:effectLst>
                      <a:outerShdw blurRad="50800" dist="55374" dir="3540000" sx="1000" sy="1000" algn="ctr" rotWithShape="0">
                        <a:srgbClr val="000000">
                          <a:alpha val="10295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grpSp>
                  <p:nvGrpSpPr>
                    <p:cNvPr id="5155" name="그룹 5154">
                      <a:extLst>
                        <a:ext uri="{FF2B5EF4-FFF2-40B4-BE49-F238E27FC236}">
                          <a16:creationId xmlns:a16="http://schemas.microsoft.com/office/drawing/2014/main" id="{25C56707-D9AE-5001-7055-D9ABE857FC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71008" y="2023092"/>
                      <a:ext cx="981358" cy="1582094"/>
                      <a:chOff x="4971008" y="2023092"/>
                      <a:chExt cx="981358" cy="1582094"/>
                    </a:xfrm>
                  </p:grpSpPr>
                  <p:pic>
                    <p:nvPicPr>
                      <p:cNvPr id="5156" name="Picture 2" descr="aws ec2&quot; Icon - Download for free – Iconduck">
                        <a:extLst>
                          <a:ext uri="{FF2B5EF4-FFF2-40B4-BE49-F238E27FC236}">
                            <a16:creationId xmlns:a16="http://schemas.microsoft.com/office/drawing/2014/main" id="{1050C945-3C7E-0109-286B-B9A89C22B4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23" y="2023092"/>
                        <a:ext cx="798528" cy="9665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5157" name="TextBox 5156">
                        <a:extLst>
                          <a:ext uri="{FF2B5EF4-FFF2-40B4-BE49-F238E27FC236}">
                            <a16:creationId xmlns:a16="http://schemas.microsoft.com/office/drawing/2014/main" id="{18E4C8A9-1476-589F-E5C1-EC40002EA1F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71008" y="2989633"/>
                        <a:ext cx="981358" cy="615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en-US" altLang="ko-KR" sz="1600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rPr>
                          <a:t>Amazon</a:t>
                        </a:r>
                      </a:p>
                      <a:p>
                        <a:pPr algn="ctr"/>
                        <a:r>
                          <a:rPr kumimoji="1" lang="en-US" altLang="ko-KR" b="1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rPr>
                          <a:t>EC2</a:t>
                        </a:r>
                        <a:endParaRPr kumimoji="1"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</p:grpSp>
              </p:grpSp>
              <p:sp>
                <p:nvSpPr>
                  <p:cNvPr id="5147" name="모서리가 둥근 직사각형 5146">
                    <a:extLst>
                      <a:ext uri="{FF2B5EF4-FFF2-40B4-BE49-F238E27FC236}">
                        <a16:creationId xmlns:a16="http://schemas.microsoft.com/office/drawing/2014/main" id="{ACF35C67-440C-5159-80A5-43234992FD29}"/>
                      </a:ext>
                    </a:extLst>
                  </p:cNvPr>
                  <p:cNvSpPr/>
                  <p:nvPr/>
                </p:nvSpPr>
                <p:spPr>
                  <a:xfrm>
                    <a:off x="4712238" y="2375930"/>
                    <a:ext cx="2256288" cy="3539446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grpSp>
                <p:nvGrpSpPr>
                  <p:cNvPr id="5148" name="그룹 5147">
                    <a:extLst>
                      <a:ext uri="{FF2B5EF4-FFF2-40B4-BE49-F238E27FC236}">
                        <a16:creationId xmlns:a16="http://schemas.microsoft.com/office/drawing/2014/main" id="{1B022BCF-D527-190E-E88B-D0AFAD96F90C}"/>
                      </a:ext>
                    </a:extLst>
                  </p:cNvPr>
                  <p:cNvGrpSpPr/>
                  <p:nvPr/>
                </p:nvGrpSpPr>
                <p:grpSpPr>
                  <a:xfrm>
                    <a:off x="4449488" y="1970926"/>
                    <a:ext cx="2599362" cy="810008"/>
                    <a:chOff x="4715838" y="1628156"/>
                    <a:chExt cx="2599362" cy="810008"/>
                  </a:xfrm>
                  <a:effectLst>
                    <a:outerShdw blurRad="50800" dist="144469" dir="1920000" sx="1000" sy="1000" algn="ctr" rotWithShape="0">
                      <a:srgbClr val="000000">
                        <a:alpha val="43137"/>
                      </a:srgbClr>
                    </a:outerShdw>
                  </a:effectLst>
                </p:grpSpPr>
                <p:sp>
                  <p:nvSpPr>
                    <p:cNvPr id="5152" name="직사각형 5151">
                      <a:extLst>
                        <a:ext uri="{FF2B5EF4-FFF2-40B4-BE49-F238E27FC236}">
                          <a16:creationId xmlns:a16="http://schemas.microsoft.com/office/drawing/2014/main" id="{F375932B-45B7-6CD6-7D6A-111653954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5838" y="1628156"/>
                      <a:ext cx="2599362" cy="810008"/>
                    </a:xfrm>
                    <a:prstGeom prst="rect">
                      <a:avLst/>
                    </a:prstGeom>
                    <a:solidFill>
                      <a:srgbClr val="F0E7D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pic>
                  <p:nvPicPr>
                    <p:cNvPr id="5153" name="Picture 2" descr="Advanced Load Balancer, Web Server, &amp; Reverse Proxy - NGINX">
                      <a:extLst>
                        <a:ext uri="{FF2B5EF4-FFF2-40B4-BE49-F238E27FC236}">
                          <a16:creationId xmlns:a16="http://schemas.microsoft.com/office/drawing/2014/main" id="{84040CF1-3A25-A0BA-78BB-B0EFB63526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17777" y="1628156"/>
                      <a:ext cx="2412123" cy="8100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5149" name="그룹 5148">
                    <a:extLst>
                      <a:ext uri="{FF2B5EF4-FFF2-40B4-BE49-F238E27FC236}">
                        <a16:creationId xmlns:a16="http://schemas.microsoft.com/office/drawing/2014/main" id="{127D4C11-2053-8B9B-7347-6E9DC041FBF4}"/>
                      </a:ext>
                    </a:extLst>
                  </p:cNvPr>
                  <p:cNvGrpSpPr/>
                  <p:nvPr/>
                </p:nvGrpSpPr>
                <p:grpSpPr>
                  <a:xfrm>
                    <a:off x="7941863" y="2057453"/>
                    <a:ext cx="3259257" cy="2558019"/>
                    <a:chOff x="4210887" y="2835666"/>
                    <a:chExt cx="4771876" cy="3745190"/>
                  </a:xfrm>
                </p:grpSpPr>
                <p:sp>
                  <p:nvSpPr>
                    <p:cNvPr id="5150" name="직사각형 5149">
                      <a:extLst>
                        <a:ext uri="{FF2B5EF4-FFF2-40B4-BE49-F238E27FC236}">
                          <a16:creationId xmlns:a16="http://schemas.microsoft.com/office/drawing/2014/main" id="{4B893D74-4D22-7915-FF23-B4C364EBD7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0887" y="2835666"/>
                      <a:ext cx="3770227" cy="1068513"/>
                    </a:xfrm>
                    <a:prstGeom prst="rect">
                      <a:avLst/>
                    </a:prstGeom>
                    <a:solidFill>
                      <a:srgbClr val="F0E7D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pic>
                  <p:nvPicPr>
                    <p:cNvPr id="5151" name="Picture 2" descr="Getting Started with Spring Boot. Spring boot is an app development… | by  Tosin Adedoyin | Medium">
                      <a:extLst>
                        <a:ext uri="{FF2B5EF4-FFF2-40B4-BE49-F238E27FC236}">
                          <a16:creationId xmlns:a16="http://schemas.microsoft.com/office/drawing/2014/main" id="{3A0883B9-A4C0-CB3F-C8CE-2ED252055EA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212536" y="4965044"/>
                      <a:ext cx="3770227" cy="16158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141" name="TextBox 5140">
                  <a:extLst>
                    <a:ext uri="{FF2B5EF4-FFF2-40B4-BE49-F238E27FC236}">
                      <a16:creationId xmlns:a16="http://schemas.microsoft.com/office/drawing/2014/main" id="{A686B176-35A1-D6D7-5E97-E852714226EA}"/>
                    </a:ext>
                  </a:extLst>
                </p:cNvPr>
                <p:cNvSpPr txBox="1"/>
                <p:nvPr/>
              </p:nvSpPr>
              <p:spPr>
                <a:xfrm>
                  <a:off x="6140780" y="4384775"/>
                  <a:ext cx="6206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80</a:t>
                  </a:r>
                  <a:endParaRPr kumimoji="1" lang="ko-KR" altLang="en-US" sz="2800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5142" name="오른쪽 화살표[R] 5141">
                  <a:extLst>
                    <a:ext uri="{FF2B5EF4-FFF2-40B4-BE49-F238E27FC236}">
                      <a16:creationId xmlns:a16="http://schemas.microsoft.com/office/drawing/2014/main" id="{011B37FE-AF2A-0D76-4CFC-AF2950561BED}"/>
                    </a:ext>
                  </a:extLst>
                </p:cNvPr>
                <p:cNvSpPr/>
                <p:nvPr/>
              </p:nvSpPr>
              <p:spPr>
                <a:xfrm>
                  <a:off x="3665139" y="4482379"/>
                  <a:ext cx="2306387" cy="27727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5143" name="TextBox 5142">
                  <a:extLst>
                    <a:ext uri="{FF2B5EF4-FFF2-40B4-BE49-F238E27FC236}">
                      <a16:creationId xmlns:a16="http://schemas.microsoft.com/office/drawing/2014/main" id="{CDD5E29F-8E39-7CA2-A6E4-2B76F524493E}"/>
                    </a:ext>
                  </a:extLst>
                </p:cNvPr>
                <p:cNvSpPr txBox="1"/>
                <p:nvPr/>
              </p:nvSpPr>
              <p:spPr>
                <a:xfrm>
                  <a:off x="10076899" y="4553920"/>
                  <a:ext cx="10567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solidFill>
                        <a:srgbClr val="6DB33F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8081</a:t>
                  </a:r>
                  <a:endParaRPr kumimoji="1" lang="ko-KR" altLang="en-US" sz="2800" dirty="0">
                    <a:solidFill>
                      <a:srgbClr val="6DB33F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5144" name="오른쪽 화살표[R] 5143">
                  <a:extLst>
                    <a:ext uri="{FF2B5EF4-FFF2-40B4-BE49-F238E27FC236}">
                      <a16:creationId xmlns:a16="http://schemas.microsoft.com/office/drawing/2014/main" id="{9A9A9D15-B216-9EF7-9B10-EBFAAE8DD2F6}"/>
                    </a:ext>
                  </a:extLst>
                </p:cNvPr>
                <p:cNvSpPr/>
                <p:nvPr/>
              </p:nvSpPr>
              <p:spPr>
                <a:xfrm>
                  <a:off x="6970603" y="4482554"/>
                  <a:ext cx="2223201" cy="276333"/>
                </a:xfrm>
                <a:prstGeom prst="rightArrow">
                  <a:avLst/>
                </a:prstGeom>
                <a:solidFill>
                  <a:srgbClr val="6DB33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  <p:grpSp>
            <p:nvGrpSpPr>
              <p:cNvPr id="5132" name="그룹 5131">
                <a:extLst>
                  <a:ext uri="{FF2B5EF4-FFF2-40B4-BE49-F238E27FC236}">
                    <a16:creationId xmlns:a16="http://schemas.microsoft.com/office/drawing/2014/main" id="{3C59C0D2-3F1E-E90F-07BA-E92CE93A9688}"/>
                  </a:ext>
                </a:extLst>
              </p:cNvPr>
              <p:cNvGrpSpPr/>
              <p:nvPr/>
            </p:nvGrpSpPr>
            <p:grpSpPr>
              <a:xfrm>
                <a:off x="9281334" y="5192964"/>
                <a:ext cx="1870814" cy="999403"/>
                <a:chOff x="9151798" y="5343005"/>
                <a:chExt cx="1870814" cy="999403"/>
              </a:xfrm>
            </p:grpSpPr>
            <p:grpSp>
              <p:nvGrpSpPr>
                <p:cNvPr id="5136" name="그룹 5135">
                  <a:extLst>
                    <a:ext uri="{FF2B5EF4-FFF2-40B4-BE49-F238E27FC236}">
                      <a16:creationId xmlns:a16="http://schemas.microsoft.com/office/drawing/2014/main" id="{5DBF28F1-80CA-6FDC-316E-A2D3C20994A9}"/>
                    </a:ext>
                  </a:extLst>
                </p:cNvPr>
                <p:cNvGrpSpPr/>
                <p:nvPr/>
              </p:nvGrpSpPr>
              <p:grpSpPr>
                <a:xfrm>
                  <a:off x="9151798" y="5343005"/>
                  <a:ext cx="800703" cy="999403"/>
                  <a:chOff x="5622862" y="3571543"/>
                  <a:chExt cx="1065735" cy="1330204"/>
                </a:xfrm>
              </p:grpSpPr>
              <p:pic>
                <p:nvPicPr>
                  <p:cNvPr id="5138" name="Picture 2">
                    <a:extLst>
                      <a:ext uri="{FF2B5EF4-FFF2-40B4-BE49-F238E27FC236}">
                        <a16:creationId xmlns:a16="http://schemas.microsoft.com/office/drawing/2014/main" id="{C4D71BB8-8E38-772D-DD15-37278038D2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22862" y="3571543"/>
                    <a:ext cx="1065735" cy="9267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139" name="TextBox 5138">
                    <a:extLst>
                      <a:ext uri="{FF2B5EF4-FFF2-40B4-BE49-F238E27FC236}">
                        <a16:creationId xmlns:a16="http://schemas.microsoft.com/office/drawing/2014/main" id="{CA47D9DF-3CF4-80C7-61B3-48374D2A4D35}"/>
                      </a:ext>
                    </a:extLst>
                  </p:cNvPr>
                  <p:cNvSpPr txBox="1"/>
                  <p:nvPr/>
                </p:nvSpPr>
                <p:spPr>
                  <a:xfrm>
                    <a:off x="5685540" y="4451132"/>
                    <a:ext cx="945610" cy="4506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R" sz="1600" dirty="0">
                        <a:solidFill>
                          <a:srgbClr val="56C4E2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a:t>React</a:t>
                    </a:r>
                    <a:endParaRPr kumimoji="1" lang="ko-KR" altLang="en-US" sz="1600" dirty="0">
                      <a:solidFill>
                        <a:srgbClr val="56C4E2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</p:grpSp>
            <p:sp>
              <p:nvSpPr>
                <p:cNvPr id="5137" name="TextBox 5136">
                  <a:extLst>
                    <a:ext uri="{FF2B5EF4-FFF2-40B4-BE49-F238E27FC236}">
                      <a16:creationId xmlns:a16="http://schemas.microsoft.com/office/drawing/2014/main" id="{7B112850-46A3-C0F8-4692-349AED6D8BFF}"/>
                    </a:ext>
                  </a:extLst>
                </p:cNvPr>
                <p:cNvSpPr txBox="1"/>
                <p:nvPr/>
              </p:nvSpPr>
              <p:spPr>
                <a:xfrm>
                  <a:off x="9965912" y="5565203"/>
                  <a:ext cx="10567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solidFill>
                        <a:srgbClr val="56C4E2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3000</a:t>
                  </a:r>
                  <a:endParaRPr kumimoji="1" lang="ko-KR" altLang="en-US" sz="2800" dirty="0">
                    <a:solidFill>
                      <a:srgbClr val="56C4E2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  <p:sp>
            <p:nvSpPr>
              <p:cNvPr id="5133" name="TextBox 5132">
                <a:extLst>
                  <a:ext uri="{FF2B5EF4-FFF2-40B4-BE49-F238E27FC236}">
                    <a16:creationId xmlns:a16="http://schemas.microsoft.com/office/drawing/2014/main" id="{CC132E47-0016-10F8-7879-F712272E34CF}"/>
                  </a:ext>
                </a:extLst>
              </p:cNvPr>
              <p:cNvSpPr txBox="1"/>
              <p:nvPr/>
            </p:nvSpPr>
            <p:spPr>
              <a:xfrm>
                <a:off x="594964" y="5264948"/>
                <a:ext cx="3029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http://</a:t>
                </a:r>
                <a:r>
                  <a:rPr kumimoji="1" lang="en-US" altLang="ko-KR" sz="20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web.domain.com</a:t>
                </a:r>
                <a:endParaRPr kumimoji="1" lang="ko-KR" altLang="en-US" sz="20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134" name="오른쪽 화살표[R] 5133">
                <a:extLst>
                  <a:ext uri="{FF2B5EF4-FFF2-40B4-BE49-F238E27FC236}">
                    <a16:creationId xmlns:a16="http://schemas.microsoft.com/office/drawing/2014/main" id="{83C5892A-8B04-72A6-BA02-5A2964047A30}"/>
                  </a:ext>
                </a:extLst>
              </p:cNvPr>
              <p:cNvSpPr/>
              <p:nvPr/>
            </p:nvSpPr>
            <p:spPr>
              <a:xfrm rot="20735872">
                <a:off x="3653010" y="5039535"/>
                <a:ext cx="2372006" cy="2772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135" name="오른쪽 화살표[R] 5134">
                <a:extLst>
                  <a:ext uri="{FF2B5EF4-FFF2-40B4-BE49-F238E27FC236}">
                    <a16:creationId xmlns:a16="http://schemas.microsoft.com/office/drawing/2014/main" id="{AA347753-61BE-9788-2D4D-9FF7CE9054C2}"/>
                  </a:ext>
                </a:extLst>
              </p:cNvPr>
              <p:cNvSpPr/>
              <p:nvPr/>
            </p:nvSpPr>
            <p:spPr>
              <a:xfrm rot="798761">
                <a:off x="6890699" y="5052359"/>
                <a:ext cx="2223201" cy="276333"/>
              </a:xfrm>
              <a:prstGeom prst="rightArrow">
                <a:avLst/>
              </a:prstGeom>
              <a:solidFill>
                <a:srgbClr val="56C4E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rgbClr val="56C4E2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124" name="TextBox 5123">
              <a:extLst>
                <a:ext uri="{FF2B5EF4-FFF2-40B4-BE49-F238E27FC236}">
                  <a16:creationId xmlns:a16="http://schemas.microsoft.com/office/drawing/2014/main" id="{D8DFAC16-FBD4-0F23-8E6E-881B6CD35DE8}"/>
                </a:ext>
              </a:extLst>
            </p:cNvPr>
            <p:cNvSpPr txBox="1"/>
            <p:nvPr/>
          </p:nvSpPr>
          <p:spPr>
            <a:xfrm>
              <a:off x="397223" y="3539609"/>
              <a:ext cx="3340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http://</a:t>
              </a:r>
              <a:r>
                <a:rPr kumimoji="1" lang="en-US" altLang="ko-KR" sz="20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jenkins.domain.com</a:t>
              </a:r>
              <a:endPara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125" name="오른쪽 화살표[R] 5124">
              <a:extLst>
                <a:ext uri="{FF2B5EF4-FFF2-40B4-BE49-F238E27FC236}">
                  <a16:creationId xmlns:a16="http://schemas.microsoft.com/office/drawing/2014/main" id="{E64C2472-8D6A-CF0A-8CAE-E830D58A5695}"/>
                </a:ext>
              </a:extLst>
            </p:cNvPr>
            <p:cNvSpPr/>
            <p:nvPr/>
          </p:nvSpPr>
          <p:spPr>
            <a:xfrm rot="815177">
              <a:off x="3696172" y="3922793"/>
              <a:ext cx="2306387" cy="2772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5126" name="그룹 5125">
              <a:extLst>
                <a:ext uri="{FF2B5EF4-FFF2-40B4-BE49-F238E27FC236}">
                  <a16:creationId xmlns:a16="http://schemas.microsoft.com/office/drawing/2014/main" id="{32EFC4B8-43A9-36AF-EE6F-8EE4967F1897}"/>
                </a:ext>
              </a:extLst>
            </p:cNvPr>
            <p:cNvGrpSpPr/>
            <p:nvPr/>
          </p:nvGrpSpPr>
          <p:grpSpPr>
            <a:xfrm>
              <a:off x="9305502" y="2395775"/>
              <a:ext cx="2018740" cy="2018740"/>
              <a:chOff x="9305502" y="2230762"/>
              <a:chExt cx="2018740" cy="2018740"/>
            </a:xfrm>
          </p:grpSpPr>
          <p:pic>
            <p:nvPicPr>
              <p:cNvPr id="5128" name="Picture 2" descr="Free Jenkins Logo Icon - Download in Flat Style">
                <a:extLst>
                  <a:ext uri="{FF2B5EF4-FFF2-40B4-BE49-F238E27FC236}">
                    <a16:creationId xmlns:a16="http://schemas.microsoft.com/office/drawing/2014/main" id="{CFF6D9B1-BAB9-649F-5D3C-C2E3261DAC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5502" y="2230762"/>
                <a:ext cx="2018740" cy="2018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29" name="TextBox 5128">
                <a:extLst>
                  <a:ext uri="{FF2B5EF4-FFF2-40B4-BE49-F238E27FC236}">
                    <a16:creationId xmlns:a16="http://schemas.microsoft.com/office/drawing/2014/main" id="{1C1C2C52-3BB3-899B-8B8E-189594FABC43}"/>
                  </a:ext>
                </a:extLst>
              </p:cNvPr>
              <p:cNvSpPr txBox="1"/>
              <p:nvPr/>
            </p:nvSpPr>
            <p:spPr>
              <a:xfrm>
                <a:off x="9942815" y="3429000"/>
                <a:ext cx="1056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8080</a:t>
                </a:r>
                <a:endParaRPr kumimoji="1" lang="ko-KR" altLang="en-US" sz="2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127" name="오른쪽 화살표[R] 5126">
              <a:extLst>
                <a:ext uri="{FF2B5EF4-FFF2-40B4-BE49-F238E27FC236}">
                  <a16:creationId xmlns:a16="http://schemas.microsoft.com/office/drawing/2014/main" id="{3625B24A-7A65-F551-DBC4-73101E523DCF}"/>
                </a:ext>
              </a:extLst>
            </p:cNvPr>
            <p:cNvSpPr/>
            <p:nvPr/>
          </p:nvSpPr>
          <p:spPr>
            <a:xfrm rot="20816152">
              <a:off x="6880209" y="3881224"/>
              <a:ext cx="2223201" cy="27633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43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FACBD-1B43-7086-3322-7B21B8ECC8F6}"/>
              </a:ext>
            </a:extLst>
          </p:cNvPr>
          <p:cNvSpPr txBox="1"/>
          <p:nvPr/>
        </p:nvSpPr>
        <p:spPr>
          <a:xfrm>
            <a:off x="3418886" y="1059446"/>
            <a:ext cx="55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  <a:hlinkClick r:id="rId2"/>
              </a:rPr>
              <a:t>https://nginx.org/en/linux_packages.html#Ubuntu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76E91-7CEC-E4A8-6134-2374E7EA1FFD}"/>
              </a:ext>
            </a:extLst>
          </p:cNvPr>
          <p:cNvSpPr txBox="1"/>
          <p:nvPr/>
        </p:nvSpPr>
        <p:spPr>
          <a:xfrm>
            <a:off x="345057" y="345057"/>
            <a:ext cx="1162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HOW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BBF98-EC1C-972F-F2FB-8A252BB85D5E}"/>
              </a:ext>
            </a:extLst>
          </p:cNvPr>
          <p:cNvSpPr txBox="1"/>
          <p:nvPr/>
        </p:nvSpPr>
        <p:spPr>
          <a:xfrm>
            <a:off x="4336542" y="529723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Ubuntu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최신 버전 설치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C1BE4-4E28-A027-95AA-0D5764696F57}"/>
              </a:ext>
            </a:extLst>
          </p:cNvPr>
          <p:cNvSpPr txBox="1"/>
          <p:nvPr/>
        </p:nvSpPr>
        <p:spPr>
          <a:xfrm>
            <a:off x="572080" y="1837378"/>
            <a:ext cx="11047833" cy="48320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필수 요소 설치하기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$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apt install curl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gnupg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ca-certificates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lsb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-release ubuntu-keyring</a:t>
            </a: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공식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서명 키 가져오기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패키지의 진위 여부를 확인하기 위해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):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$ curl https://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nginx.org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/keys/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nginx_signing.key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|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gpg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--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dearmor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|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tee 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usr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/share/keyrings/nginx-archive-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keyring.gpg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&gt;/dev/null</a:t>
            </a: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다운로드한 파일이 올바른 키를 포함하고 있는지 확인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$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gpg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--dry-run --quiet --no-keyring --import --import-options import-show 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usr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/share/keyrings/nginx-archive-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keyring.gpg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출력 결과에는 다음과 같은 지문이 포함되어야 함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-------------------------------------------------------------------------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pub   rsa2048 2011-08-19 [SC] [expires: 2024-06-14]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573BFD6B3D8FBC641079A6ABABF5BD827BD9BF62             </a:t>
            </a:r>
          </a:p>
          <a:p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uid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            nginx signing key &lt;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signing-key@nginx.com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-------------------------------------------------------------------------</a:t>
            </a: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지문이 다르면 파일을 삭제해야 함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안정적인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패키지를 위한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apt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리포지토리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$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echo "deb [signed-by=/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usr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/share/keyrings/nginx-archive-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keyring.gpg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] http://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nginx.org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/packages/ubuntu `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lsb_release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-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cs`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nginx" | </a:t>
            </a:r>
          </a:p>
          <a:p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tee 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etc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/apt/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sources.list.d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nginx.list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다음 페이지 이어서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01174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67D45F-81AF-D497-73CA-B63897F5DB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09538-22E1-BA7B-11E6-F1147420EFE1}"/>
              </a:ext>
            </a:extLst>
          </p:cNvPr>
          <p:cNvSpPr txBox="1"/>
          <p:nvPr/>
        </p:nvSpPr>
        <p:spPr>
          <a:xfrm>
            <a:off x="3418886" y="1059446"/>
            <a:ext cx="55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  <a:hlinkClick r:id="rId2"/>
              </a:rPr>
              <a:t>https://nginx.org/en/linux_packages.html#Ubuntu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5A0E3-47D7-1896-64E1-27152D0EE85B}"/>
              </a:ext>
            </a:extLst>
          </p:cNvPr>
          <p:cNvSpPr txBox="1"/>
          <p:nvPr/>
        </p:nvSpPr>
        <p:spPr>
          <a:xfrm>
            <a:off x="345057" y="345057"/>
            <a:ext cx="1162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HOW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814C4-135D-E35F-9B92-4FE530DC7AFA}"/>
              </a:ext>
            </a:extLst>
          </p:cNvPr>
          <p:cNvSpPr txBox="1"/>
          <p:nvPr/>
        </p:nvSpPr>
        <p:spPr>
          <a:xfrm>
            <a:off x="4336542" y="529723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Ubuntu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최신 버전 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D76B8-20F8-CC32-7C2B-7981A85322C6}"/>
              </a:ext>
            </a:extLst>
          </p:cNvPr>
          <p:cNvSpPr txBox="1"/>
          <p:nvPr/>
        </p:nvSpPr>
        <p:spPr>
          <a:xfrm>
            <a:off x="212015" y="1711629"/>
            <a:ext cx="11767965" cy="461664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메인라인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NGINX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패키지를 사용하려면 다음 명령어 실행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안정적인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패키지를 사용하려면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번만 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하면됨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.[4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or 5 1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택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]):</a:t>
            </a: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$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echo "deb [signed-by=/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usr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/share/keyrings/nginx-archive-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keyring.gpg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] http://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nginx.org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/packages/mainline/ubuntu `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lsb_release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-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cs`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nginx" 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|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tee 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etc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/apt/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sources.list.d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nginx.list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6.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리포지토리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핀을 설정하여 배포된 패키지보다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패키지를 우선적으로 사용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$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echo -e "Package: *\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nPin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origin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nginx.org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\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nPin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release o=nginx\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nPin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-Priority: 900\n" |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tee 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etc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/apt/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preferences.d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/99nginx</a:t>
            </a: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7.NGINX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설치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$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apt update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$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apt install nginx</a:t>
            </a: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8.NGINX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version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확인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$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nginx –v</a:t>
            </a: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9.NGINX 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 실행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$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systemctl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enable nginx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$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systemctl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start nginx</a:t>
            </a: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10. NGINX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실행 로그 보기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$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journalctl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–u nginx</a:t>
            </a: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964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5F9AD1-D431-369E-0D12-B8174F280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28A6C1-9434-A215-8725-B5F199D06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70" y="1954884"/>
            <a:ext cx="1117600" cy="6858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6705986-71FC-C11E-CBAA-E8BD48C97435}"/>
              </a:ext>
            </a:extLst>
          </p:cNvPr>
          <p:cNvCxnSpPr>
            <a:cxnSpLocks/>
          </p:cNvCxnSpPr>
          <p:nvPr/>
        </p:nvCxnSpPr>
        <p:spPr>
          <a:xfrm flipV="1">
            <a:off x="2762054" y="1932495"/>
            <a:ext cx="245097" cy="87669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A0C0AE4-973B-B449-01DD-AC1EF4FB30CD}"/>
              </a:ext>
            </a:extLst>
          </p:cNvPr>
          <p:cNvCxnSpPr>
            <a:cxnSpLocks/>
          </p:cNvCxnSpPr>
          <p:nvPr/>
        </p:nvCxnSpPr>
        <p:spPr>
          <a:xfrm flipV="1">
            <a:off x="2762054" y="2640684"/>
            <a:ext cx="245097" cy="16129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468381D8-F864-91BE-D72D-82BAF1B21DF6}"/>
              </a:ext>
            </a:extLst>
          </p:cNvPr>
          <p:cNvCxnSpPr>
            <a:cxnSpLocks/>
          </p:cNvCxnSpPr>
          <p:nvPr/>
        </p:nvCxnSpPr>
        <p:spPr>
          <a:xfrm flipV="1">
            <a:off x="2762054" y="2640684"/>
            <a:ext cx="1407735" cy="16850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71EBC84-9B83-D286-F496-023EDCBF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854" y="3989773"/>
            <a:ext cx="1168400" cy="444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1B31174-6F30-2AF7-4C56-462ABA56D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252" y="4936839"/>
            <a:ext cx="1282700" cy="419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F0375-E368-33FF-935C-177D290A6B7A}"/>
              </a:ext>
            </a:extLst>
          </p:cNvPr>
          <p:cNvSpPr txBox="1"/>
          <p:nvPr/>
        </p:nvSpPr>
        <p:spPr>
          <a:xfrm>
            <a:off x="3346254" y="4030445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dirty="0">
                <a:solidFill>
                  <a:schemeClr val="accent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외부에서 </a:t>
            </a:r>
            <a:r>
              <a:rPr lang="en-US" altLang="ko-KR" dirty="0">
                <a:solidFill>
                  <a:schemeClr val="accent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EC2 </a:t>
            </a:r>
            <a:r>
              <a:rPr lang="ko-KR" altLang="en-US" dirty="0">
                <a:solidFill>
                  <a:schemeClr val="accent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인스턴스로 접속하는 경우</a:t>
            </a:r>
            <a:endParaRPr lang="en-US" altLang="ko-KR" dirty="0">
              <a:solidFill>
                <a:schemeClr val="accent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0B6FD4-1327-DCDB-13BC-549A10205FB5}"/>
              </a:ext>
            </a:extLst>
          </p:cNvPr>
          <p:cNvSpPr txBox="1"/>
          <p:nvPr/>
        </p:nvSpPr>
        <p:spPr>
          <a:xfrm>
            <a:off x="3478817" y="4959197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en-US" altLang="ko-KR" dirty="0">
                <a:solidFill>
                  <a:schemeClr val="accent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EC2 </a:t>
            </a:r>
            <a:r>
              <a:rPr lang="ko-KR" altLang="en-US" dirty="0">
                <a:solidFill>
                  <a:schemeClr val="accent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인스턴스에서 외부로 접속하는 경우</a:t>
            </a:r>
            <a:endParaRPr lang="en-US" altLang="ko-KR" dirty="0">
              <a:solidFill>
                <a:schemeClr val="accent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1C400EA-319A-2AD5-0D1C-CF2394AC296A}"/>
              </a:ext>
            </a:extLst>
          </p:cNvPr>
          <p:cNvCxnSpPr/>
          <p:nvPr/>
        </p:nvCxnSpPr>
        <p:spPr>
          <a:xfrm>
            <a:off x="2177854" y="3989773"/>
            <a:ext cx="17814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D906F3-842F-C76D-CC25-EC393993929D}"/>
              </a:ext>
            </a:extLst>
          </p:cNvPr>
          <p:cNvSpPr txBox="1"/>
          <p:nvPr/>
        </p:nvSpPr>
        <p:spPr>
          <a:xfrm>
            <a:off x="3959258" y="360010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376763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F0BBF603-E0F9-4719-8BE1-E9A355B4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667B56-BB0D-B7CF-B6F8-CC230A6D73A6}"/>
              </a:ext>
            </a:extLst>
          </p:cNvPr>
          <p:cNvSpPr/>
          <p:nvPr/>
        </p:nvSpPr>
        <p:spPr>
          <a:xfrm>
            <a:off x="10048973" y="3751868"/>
            <a:ext cx="914400" cy="32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9637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소프트웨어, 텍스트, 웹 페이지이(가) 표시된 사진&#10;&#10;자동 생성된 설명">
            <a:extLst>
              <a:ext uri="{FF2B5EF4-FFF2-40B4-BE49-F238E27FC236}">
                <a16:creationId xmlns:a16="http://schemas.microsoft.com/office/drawing/2014/main" id="{6B56C726-2EC6-1EEB-E052-E9D9B0BF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54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</a:t>
            </a:r>
            <a:endParaRPr kumimoji="1" lang="ko-KR" altLang="en-US" dirty="0"/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5F39D61-24EE-5B57-8BB1-8845AB44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657B33-D810-C312-DF06-2EE58D0C03FF}"/>
              </a:ext>
            </a:extLst>
          </p:cNvPr>
          <p:cNvSpPr/>
          <p:nvPr/>
        </p:nvSpPr>
        <p:spPr>
          <a:xfrm>
            <a:off x="1847654" y="622169"/>
            <a:ext cx="622169" cy="207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40375-7C41-B226-5921-8CD6885C2509}"/>
              </a:ext>
            </a:extLst>
          </p:cNvPr>
          <p:cNvSpPr txBox="1"/>
          <p:nvPr/>
        </p:nvSpPr>
        <p:spPr>
          <a:xfrm>
            <a:off x="1034975" y="921101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EC2 </a:t>
            </a:r>
            <a:r>
              <a:rPr kumimoji="1" lang="ko-KR" altLang="en-US" dirty="0"/>
              <a:t>인스턴스의 </a:t>
            </a:r>
            <a:r>
              <a:rPr kumimoji="1" lang="en-US" altLang="ko-KR" dirty="0"/>
              <a:t>IPv4</a:t>
            </a:r>
            <a:r>
              <a:rPr kumimoji="1" lang="ko-KR" altLang="en-US" dirty="0"/>
              <a:t> 주소</a:t>
            </a:r>
          </a:p>
        </p:txBody>
      </p:sp>
    </p:spTree>
    <p:extLst>
      <p:ext uri="{BB962C8B-B14F-4D97-AF65-F5344CB8AC3E}">
        <p14:creationId xmlns:p14="http://schemas.microsoft.com/office/powerpoint/2010/main" val="2621061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3569F-AF20-FBFE-2277-7B718F2095DA}"/>
              </a:ext>
            </a:extLst>
          </p:cNvPr>
          <p:cNvSpPr txBox="1"/>
          <p:nvPr/>
        </p:nvSpPr>
        <p:spPr>
          <a:xfrm>
            <a:off x="4904840" y="480766"/>
            <a:ext cx="2382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CloudFlare</a:t>
            </a:r>
            <a:r>
              <a:rPr kumimoji="1" lang="en-US" altLang="ko-KR" dirty="0"/>
              <a:t> DNS </a:t>
            </a:r>
            <a:r>
              <a:rPr kumimoji="1" lang="ko-KR" altLang="en-US" dirty="0"/>
              <a:t>설정</a:t>
            </a:r>
          </a:p>
        </p:txBody>
      </p:sp>
      <p:pic>
        <p:nvPicPr>
          <p:cNvPr id="8" name="그림 7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2624E300-9E69-282E-545B-B58D3764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7" y="1080457"/>
            <a:ext cx="10345064" cy="46970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7660F5-FA2B-61A9-8CA6-3A566E8283CF}"/>
              </a:ext>
            </a:extLst>
          </p:cNvPr>
          <p:cNvSpPr/>
          <p:nvPr/>
        </p:nvSpPr>
        <p:spPr>
          <a:xfrm>
            <a:off x="4619134" y="2960016"/>
            <a:ext cx="2668025" cy="716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497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44D4A4B-592C-1B9F-DE97-BC5D5F62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97750FD-D025-F4E3-48C6-7715BBC2E2C2}"/>
              </a:ext>
            </a:extLst>
          </p:cNvPr>
          <p:cNvSpPr/>
          <p:nvPr/>
        </p:nvSpPr>
        <p:spPr>
          <a:xfrm>
            <a:off x="1348033" y="622169"/>
            <a:ext cx="1241196" cy="1979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C402632-DB9C-3FC6-A280-E22A6D1F35D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82679" y="721151"/>
            <a:ext cx="365354" cy="26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DB2586F-5C4A-14B2-6A12-8336E8692822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589229" y="721151"/>
            <a:ext cx="1466850" cy="26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202B955-2317-E581-53F7-8979CF50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79" y="981427"/>
            <a:ext cx="3073400" cy="431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5C4B6CF5-BF06-88AB-185B-2923B8544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680" y="4857175"/>
            <a:ext cx="1019398" cy="1019398"/>
          </a:xfrm>
          <a:prstGeom prst="rect">
            <a:avLst/>
          </a:prstGeom>
        </p:spPr>
      </p:pic>
      <p:pic>
        <p:nvPicPr>
          <p:cNvPr id="1026" name="Picture 2" descr="Cloudflare logo - Social media &amp; Logos Icons">
            <a:extLst>
              <a:ext uri="{FF2B5EF4-FFF2-40B4-BE49-F238E27FC236}">
                <a16:creationId xmlns:a16="http://schemas.microsoft.com/office/drawing/2014/main" id="{6EC05141-99BE-91E0-C6C6-87192201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31" y="2944910"/>
            <a:ext cx="1415112" cy="70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2CC79E-6C08-18E7-C939-CA73ED9AB3F5}"/>
              </a:ext>
            </a:extLst>
          </p:cNvPr>
          <p:cNvGrpSpPr/>
          <p:nvPr/>
        </p:nvGrpSpPr>
        <p:grpSpPr>
          <a:xfrm>
            <a:off x="8715070" y="4480255"/>
            <a:ext cx="981358" cy="1582094"/>
            <a:chOff x="9380789" y="4707956"/>
            <a:chExt cx="981358" cy="1582094"/>
          </a:xfrm>
        </p:grpSpPr>
        <p:pic>
          <p:nvPicPr>
            <p:cNvPr id="19" name="Picture 2" descr="aws ec2&quot; Icon - Download for free – Iconduck">
              <a:extLst>
                <a:ext uri="{FF2B5EF4-FFF2-40B4-BE49-F238E27FC236}">
                  <a16:creationId xmlns:a16="http://schemas.microsoft.com/office/drawing/2014/main" id="{7A0364B6-08F0-937B-4DB2-10E459D71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2204" y="4707956"/>
              <a:ext cx="798528" cy="966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AF8D63-F20D-D4DF-62EC-9D2DA6FC4DFE}"/>
                </a:ext>
              </a:extLst>
            </p:cNvPr>
            <p:cNvSpPr txBox="1"/>
            <p:nvPr/>
          </p:nvSpPr>
          <p:spPr>
            <a:xfrm>
              <a:off x="9380789" y="5674497"/>
              <a:ext cx="981358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Amazon</a:t>
              </a:r>
            </a:p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EC2</a:t>
              </a:r>
              <a:endPara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10BF43-3F2A-BB15-F043-E38C99E6E94A}"/>
              </a:ext>
            </a:extLst>
          </p:cNvPr>
          <p:cNvGrpSpPr/>
          <p:nvPr/>
        </p:nvGrpSpPr>
        <p:grpSpPr>
          <a:xfrm>
            <a:off x="2624733" y="3767638"/>
            <a:ext cx="2323661" cy="690514"/>
            <a:chOff x="2671868" y="3805346"/>
            <a:chExt cx="2323661" cy="690514"/>
          </a:xfrm>
        </p:grpSpPr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8EE62E93-51F8-48AF-F104-D56504A6B777}"/>
                </a:ext>
              </a:extLst>
            </p:cNvPr>
            <p:cNvSpPr/>
            <p:nvPr/>
          </p:nvSpPr>
          <p:spPr>
            <a:xfrm rot="19429405">
              <a:off x="2944140" y="4128215"/>
              <a:ext cx="2051389" cy="36764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0EE53E-2411-E225-8D43-E4F3F7ED92C5}"/>
                </a:ext>
              </a:extLst>
            </p:cNvPr>
            <p:cNvSpPr txBox="1"/>
            <p:nvPr/>
          </p:nvSpPr>
          <p:spPr>
            <a:xfrm rot="19424273">
              <a:off x="2671868" y="3805346"/>
              <a:ext cx="1998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chemeClr val="accent1"/>
                  </a:solidFill>
                </a:rPr>
                <a:t>kr-1.uomaep.com</a:t>
              </a:r>
              <a:endParaRPr kumimoji="1" lang="ko-KR" alt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B2CB7E-490F-B92C-1475-8C6F87C43F42}"/>
              </a:ext>
            </a:extLst>
          </p:cNvPr>
          <p:cNvGrpSpPr/>
          <p:nvPr/>
        </p:nvGrpSpPr>
        <p:grpSpPr>
          <a:xfrm>
            <a:off x="3055638" y="4448718"/>
            <a:ext cx="2051389" cy="615141"/>
            <a:chOff x="3149908" y="4524134"/>
            <a:chExt cx="2051389" cy="615141"/>
          </a:xfrm>
        </p:grpSpPr>
        <p:sp>
          <p:nvSpPr>
            <p:cNvPr id="22" name="오른쪽 화살표[R] 21">
              <a:extLst>
                <a:ext uri="{FF2B5EF4-FFF2-40B4-BE49-F238E27FC236}">
                  <a16:creationId xmlns:a16="http://schemas.microsoft.com/office/drawing/2014/main" id="{D1F76EBE-1389-A57C-8F95-8CE4AFC08189}"/>
                </a:ext>
              </a:extLst>
            </p:cNvPr>
            <p:cNvSpPr/>
            <p:nvPr/>
          </p:nvSpPr>
          <p:spPr>
            <a:xfrm rot="8609513">
              <a:off x="3149908" y="4524134"/>
              <a:ext cx="2051389" cy="36764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5B8F1A-BEE1-8332-602C-530061819B0B}"/>
                </a:ext>
              </a:extLst>
            </p:cNvPr>
            <p:cNvSpPr txBox="1"/>
            <p:nvPr/>
          </p:nvSpPr>
          <p:spPr>
            <a:xfrm rot="19381766">
              <a:off x="3699054" y="4769943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0" i="0" dirty="0">
                  <a:solidFill>
                    <a:srgbClr val="FF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13.209.12.61</a:t>
              </a:r>
              <a:endParaRPr kumimoji="1"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175DE08E-763E-57F6-C91C-8C58E772383B}"/>
              </a:ext>
            </a:extLst>
          </p:cNvPr>
          <p:cNvSpPr/>
          <p:nvPr/>
        </p:nvSpPr>
        <p:spPr>
          <a:xfrm>
            <a:off x="3922699" y="5271302"/>
            <a:ext cx="4248935" cy="2839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F21902-A5AF-5750-A829-56CE8F03CBB9}"/>
              </a:ext>
            </a:extLst>
          </p:cNvPr>
          <p:cNvSpPr txBox="1"/>
          <p:nvPr/>
        </p:nvSpPr>
        <p:spPr>
          <a:xfrm>
            <a:off x="6417243" y="3059668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Only </a:t>
            </a:r>
            <a:r>
              <a:rPr kumimoji="1" lang="en-US" altLang="ko-KR" dirty="0" err="1"/>
              <a:t>dns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79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50" name="Picture 2" descr="네이버앱 방문기록 삭제 방법 : 네이버 블로그">
            <a:extLst>
              <a:ext uri="{FF2B5EF4-FFF2-40B4-BE49-F238E27FC236}">
                <a16:creationId xmlns:a16="http://schemas.microsoft.com/office/drawing/2014/main" id="{F7934512-F760-5E65-A0AB-663955F6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668" y="2685761"/>
            <a:ext cx="1641750" cy="16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카카오톡 KakaoTalk - Google Play 앱">
            <a:extLst>
              <a:ext uri="{FF2B5EF4-FFF2-40B4-BE49-F238E27FC236}">
                <a16:creationId xmlns:a16="http://schemas.microsoft.com/office/drawing/2014/main" id="{9B9FC011-1B3D-1294-98FD-5FE1F316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82" y="296012"/>
            <a:ext cx="2937840" cy="14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넷플릭스 - 무료 심벌 마크개 아이콘">
            <a:extLst>
              <a:ext uri="{FF2B5EF4-FFF2-40B4-BE49-F238E27FC236}">
                <a16:creationId xmlns:a16="http://schemas.microsoft.com/office/drawing/2014/main" id="{2A4731B8-F3EA-89CE-1426-6E613692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9" y="4590912"/>
            <a:ext cx="1556623" cy="15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로고 - 무료 소셜 미디어개 아이콘">
            <a:extLst>
              <a:ext uri="{FF2B5EF4-FFF2-40B4-BE49-F238E27FC236}">
                <a16:creationId xmlns:a16="http://schemas.microsoft.com/office/drawing/2014/main" id="{293E9C1C-2A6A-3C22-2BA6-884152756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91" y="840631"/>
            <a:ext cx="1516709" cy="151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워드 프레스 - 소셜 미디어 및 로고 아이콘">
            <a:extLst>
              <a:ext uri="{FF2B5EF4-FFF2-40B4-BE49-F238E27FC236}">
                <a16:creationId xmlns:a16="http://schemas.microsoft.com/office/drawing/2014/main" id="{C3E2E321-C463-F1DA-BE87-4171A7323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254" y="4814444"/>
            <a:ext cx="1556623" cy="15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20 Nginx Icons - Free in SVG, PNG, ICO - IconScout">
            <a:extLst>
              <a:ext uri="{FF2B5EF4-FFF2-40B4-BE49-F238E27FC236}">
                <a16:creationId xmlns:a16="http://schemas.microsoft.com/office/drawing/2014/main" id="{FDA97E9A-A629-9CF7-8656-11B8D67A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809" y="2488509"/>
            <a:ext cx="1378826" cy="13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9894E4B-E12F-73AC-DE31-BC6741A48156}"/>
              </a:ext>
            </a:extLst>
          </p:cNvPr>
          <p:cNvCxnSpPr/>
          <p:nvPr/>
        </p:nvCxnSpPr>
        <p:spPr>
          <a:xfrm>
            <a:off x="4994694" y="2018581"/>
            <a:ext cx="545398" cy="4699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7F2F307-BF57-61E3-A550-AF8833F56E23}"/>
              </a:ext>
            </a:extLst>
          </p:cNvPr>
          <p:cNvCxnSpPr/>
          <p:nvPr/>
        </p:nvCxnSpPr>
        <p:spPr>
          <a:xfrm flipV="1">
            <a:off x="3677147" y="3355675"/>
            <a:ext cx="1343427" cy="2329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05B73CA-3459-94C8-3C26-CD7158E9C8A4}"/>
              </a:ext>
            </a:extLst>
          </p:cNvPr>
          <p:cNvCxnSpPr/>
          <p:nvPr/>
        </p:nvCxnSpPr>
        <p:spPr>
          <a:xfrm flipV="1">
            <a:off x="7108166" y="2253545"/>
            <a:ext cx="791525" cy="4322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919C2CA-A6E2-3B3E-1FEB-754871EEEBC0}"/>
              </a:ext>
            </a:extLst>
          </p:cNvPr>
          <p:cNvCxnSpPr>
            <a:cxnSpLocks/>
          </p:cNvCxnSpPr>
          <p:nvPr/>
        </p:nvCxnSpPr>
        <p:spPr>
          <a:xfrm>
            <a:off x="6712635" y="3867335"/>
            <a:ext cx="854987" cy="6333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1157D82-4437-D269-4BF0-D144FAD4B670}"/>
              </a:ext>
            </a:extLst>
          </p:cNvPr>
          <p:cNvCxnSpPr/>
          <p:nvPr/>
        </p:nvCxnSpPr>
        <p:spPr>
          <a:xfrm flipH="1">
            <a:off x="5469147" y="4054415"/>
            <a:ext cx="276045" cy="4140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G마켓 글로벌 [영/중문] - Google Play 앱">
            <a:extLst>
              <a:ext uri="{FF2B5EF4-FFF2-40B4-BE49-F238E27FC236}">
                <a16:creationId xmlns:a16="http://schemas.microsoft.com/office/drawing/2014/main" id="{44EC0695-60DD-0081-AA83-EEB1FC3C3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27" y="3029607"/>
            <a:ext cx="1415112" cy="14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2F07C162-D013-8A55-D4E9-246DB530353D}"/>
              </a:ext>
            </a:extLst>
          </p:cNvPr>
          <p:cNvCxnSpPr>
            <a:cxnSpLocks/>
          </p:cNvCxnSpPr>
          <p:nvPr/>
        </p:nvCxnSpPr>
        <p:spPr>
          <a:xfrm>
            <a:off x="6905269" y="3386770"/>
            <a:ext cx="1330690" cy="2018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935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44D4A4B-592C-1B9F-DE97-BC5D5F62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97750FD-D025-F4E3-48C6-7715BBC2E2C2}"/>
              </a:ext>
            </a:extLst>
          </p:cNvPr>
          <p:cNvSpPr/>
          <p:nvPr/>
        </p:nvSpPr>
        <p:spPr>
          <a:xfrm>
            <a:off x="1348033" y="622169"/>
            <a:ext cx="1241196" cy="1979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C402632-DB9C-3FC6-A280-E22A6D1F35D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82679" y="721151"/>
            <a:ext cx="365354" cy="26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DB2586F-5C4A-14B2-6A12-8336E8692822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589229" y="721151"/>
            <a:ext cx="1466850" cy="260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202B955-2317-E581-53F7-8979CF50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79" y="981427"/>
            <a:ext cx="3073400" cy="431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Cloudflare logo - Social media &amp; Logos Icons">
            <a:extLst>
              <a:ext uri="{FF2B5EF4-FFF2-40B4-BE49-F238E27FC236}">
                <a16:creationId xmlns:a16="http://schemas.microsoft.com/office/drawing/2014/main" id="{6EC05141-99BE-91E0-C6C6-87192201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31" y="2944910"/>
            <a:ext cx="1415112" cy="70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2CC79E-6C08-18E7-C939-CA73ED9AB3F5}"/>
              </a:ext>
            </a:extLst>
          </p:cNvPr>
          <p:cNvGrpSpPr/>
          <p:nvPr/>
        </p:nvGrpSpPr>
        <p:grpSpPr>
          <a:xfrm>
            <a:off x="8454079" y="4753633"/>
            <a:ext cx="981358" cy="1582094"/>
            <a:chOff x="9380789" y="4707956"/>
            <a:chExt cx="981358" cy="1582094"/>
          </a:xfrm>
        </p:grpSpPr>
        <p:pic>
          <p:nvPicPr>
            <p:cNvPr id="19" name="Picture 2" descr="aws ec2&quot; Icon - Download for free – Iconduck">
              <a:extLst>
                <a:ext uri="{FF2B5EF4-FFF2-40B4-BE49-F238E27FC236}">
                  <a16:creationId xmlns:a16="http://schemas.microsoft.com/office/drawing/2014/main" id="{7A0364B6-08F0-937B-4DB2-10E459D71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2204" y="4707956"/>
              <a:ext cx="798528" cy="966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AF8D63-F20D-D4DF-62EC-9D2DA6FC4DFE}"/>
                </a:ext>
              </a:extLst>
            </p:cNvPr>
            <p:cNvSpPr txBox="1"/>
            <p:nvPr/>
          </p:nvSpPr>
          <p:spPr>
            <a:xfrm>
              <a:off x="9380789" y="5674497"/>
              <a:ext cx="981358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Amazon</a:t>
              </a:r>
            </a:p>
            <a:p>
              <a:pPr algn="ctr"/>
              <a:r>
                <a:rPr kumimoji="1" lang="en-US" altLang="ko-KR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EC2</a:t>
              </a:r>
              <a:endPara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10BF43-3F2A-BB15-F043-E38C99E6E94A}"/>
              </a:ext>
            </a:extLst>
          </p:cNvPr>
          <p:cNvGrpSpPr/>
          <p:nvPr/>
        </p:nvGrpSpPr>
        <p:grpSpPr>
          <a:xfrm>
            <a:off x="2627509" y="3652465"/>
            <a:ext cx="2323661" cy="690514"/>
            <a:chOff x="2671868" y="3805346"/>
            <a:chExt cx="2323661" cy="690514"/>
          </a:xfrm>
        </p:grpSpPr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8EE62E93-51F8-48AF-F104-D56504A6B777}"/>
                </a:ext>
              </a:extLst>
            </p:cNvPr>
            <p:cNvSpPr/>
            <p:nvPr/>
          </p:nvSpPr>
          <p:spPr>
            <a:xfrm rot="19429405">
              <a:off x="2944140" y="4128215"/>
              <a:ext cx="2051389" cy="36764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0EE53E-2411-E225-8D43-E4F3F7ED92C5}"/>
                </a:ext>
              </a:extLst>
            </p:cNvPr>
            <p:cNvSpPr txBox="1"/>
            <p:nvPr/>
          </p:nvSpPr>
          <p:spPr>
            <a:xfrm rot="19424273">
              <a:off x="2671868" y="3805346"/>
              <a:ext cx="1998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chemeClr val="accent1"/>
                  </a:solidFill>
                </a:rPr>
                <a:t>kr-1.uomaep.com</a:t>
              </a:r>
              <a:endParaRPr kumimoji="1" lang="ko-KR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15706F98-8005-8866-BEC7-484241E6F3F7}"/>
              </a:ext>
            </a:extLst>
          </p:cNvPr>
          <p:cNvSpPr/>
          <p:nvPr/>
        </p:nvSpPr>
        <p:spPr>
          <a:xfrm rot="2160246">
            <a:off x="6735584" y="3996834"/>
            <a:ext cx="2051389" cy="367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B245C9B-6713-21DB-379D-CFA0BB981C96}"/>
              </a:ext>
            </a:extLst>
          </p:cNvPr>
          <p:cNvSpPr/>
          <p:nvPr/>
        </p:nvSpPr>
        <p:spPr>
          <a:xfrm rot="13022230">
            <a:off x="6427600" y="4300021"/>
            <a:ext cx="2051389" cy="3676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5EEDAAEE-5625-889A-797F-59EA4C5752D5}"/>
              </a:ext>
            </a:extLst>
          </p:cNvPr>
          <p:cNvSpPr/>
          <p:nvPr/>
        </p:nvSpPr>
        <p:spPr>
          <a:xfrm rot="8622776">
            <a:off x="3023912" y="4309355"/>
            <a:ext cx="2051389" cy="3676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72458-353D-FD73-EB46-F955F9F1A506}"/>
              </a:ext>
            </a:extLst>
          </p:cNvPr>
          <p:cNvSpPr txBox="1"/>
          <p:nvPr/>
        </p:nvSpPr>
        <p:spPr>
          <a:xfrm>
            <a:off x="5268139" y="3558004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Proxy server</a:t>
            </a:r>
            <a:endParaRPr kumimoji="1"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255B2CA-553F-2B44-0701-36381D3BBAC9}"/>
              </a:ext>
            </a:extLst>
          </p:cNvPr>
          <p:cNvGrpSpPr/>
          <p:nvPr/>
        </p:nvGrpSpPr>
        <p:grpSpPr>
          <a:xfrm>
            <a:off x="2009680" y="4857175"/>
            <a:ext cx="1019398" cy="1170775"/>
            <a:chOff x="2009680" y="4857175"/>
            <a:chExt cx="1019398" cy="1170775"/>
          </a:xfrm>
        </p:grpSpPr>
        <p:pic>
          <p:nvPicPr>
            <p:cNvPr id="18" name="그림 1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C4B6CF5-BF06-88AB-185B-2923B8544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9680" y="4857175"/>
              <a:ext cx="1019398" cy="101939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908497-6C00-5829-3C1A-053C5CE90769}"/>
                </a:ext>
              </a:extLst>
            </p:cNvPr>
            <p:cNvSpPr/>
            <p:nvPr/>
          </p:nvSpPr>
          <p:spPr>
            <a:xfrm>
              <a:off x="2009680" y="5720174"/>
              <a:ext cx="702094" cy="307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820ADA0-2C58-D5CC-82FB-155EF9FE2130}"/>
              </a:ext>
            </a:extLst>
          </p:cNvPr>
          <p:cNvGrpSpPr/>
          <p:nvPr/>
        </p:nvGrpSpPr>
        <p:grpSpPr>
          <a:xfrm>
            <a:off x="6379993" y="1883760"/>
            <a:ext cx="1056647" cy="1040274"/>
            <a:chOff x="6379993" y="1883760"/>
            <a:chExt cx="1056647" cy="1040274"/>
          </a:xfrm>
        </p:grpSpPr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0FB2451-442F-A3B2-4717-4F269D6F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7243" y="1883760"/>
              <a:ext cx="1019397" cy="101939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EFEC9AA-BD27-964D-0732-4E7D236558A8}"/>
                </a:ext>
              </a:extLst>
            </p:cNvPr>
            <p:cNvSpPr/>
            <p:nvPr/>
          </p:nvSpPr>
          <p:spPr>
            <a:xfrm>
              <a:off x="6379993" y="2616258"/>
              <a:ext cx="702094" cy="307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C1EC1E-8D64-BEFB-C98C-E07AEB06B2C7}"/>
              </a:ext>
            </a:extLst>
          </p:cNvPr>
          <p:cNvSpPr/>
          <p:nvPr/>
        </p:nvSpPr>
        <p:spPr>
          <a:xfrm>
            <a:off x="2162080" y="5872574"/>
            <a:ext cx="702094" cy="30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4970C4-4517-E4B8-DF1A-A16D12E1A1B6}"/>
              </a:ext>
            </a:extLst>
          </p:cNvPr>
          <p:cNvSpPr txBox="1"/>
          <p:nvPr/>
        </p:nvSpPr>
        <p:spPr>
          <a:xfrm>
            <a:off x="7154944" y="211551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cache</a:t>
            </a:r>
            <a:endParaRPr kumimoji="1"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58A58A-E978-F6BC-487C-14C2FBE081BC}"/>
              </a:ext>
            </a:extLst>
          </p:cNvPr>
          <p:cNvCxnSpPr>
            <a:cxnSpLocks/>
          </p:cNvCxnSpPr>
          <p:nvPr/>
        </p:nvCxnSpPr>
        <p:spPr>
          <a:xfrm flipH="1">
            <a:off x="6321500" y="2622052"/>
            <a:ext cx="404631" cy="43040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646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77B04-9D08-4B75-14CB-28D27BFFAE0D}"/>
              </a:ext>
            </a:extLst>
          </p:cNvPr>
          <p:cNvSpPr txBox="1"/>
          <p:nvPr/>
        </p:nvSpPr>
        <p:spPr>
          <a:xfrm>
            <a:off x="345057" y="345057"/>
            <a:ext cx="1162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HOW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DA69ECE-8D0D-B285-8B6C-AEC79014EF87}"/>
              </a:ext>
            </a:extLst>
          </p:cNvPr>
          <p:cNvGrpSpPr/>
          <p:nvPr/>
        </p:nvGrpSpPr>
        <p:grpSpPr>
          <a:xfrm>
            <a:off x="397223" y="899055"/>
            <a:ext cx="11449720" cy="5638799"/>
            <a:chOff x="397223" y="899055"/>
            <a:chExt cx="11449720" cy="5638799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385159A-1EA3-11A8-B963-C2486B8ADD04}"/>
                </a:ext>
              </a:extLst>
            </p:cNvPr>
            <p:cNvGrpSpPr/>
            <p:nvPr/>
          </p:nvGrpSpPr>
          <p:grpSpPr>
            <a:xfrm>
              <a:off x="594964" y="899055"/>
              <a:ext cx="11251979" cy="5638799"/>
              <a:chOff x="594964" y="899055"/>
              <a:chExt cx="11251979" cy="5638799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95C1F6D-117A-6677-9EA1-94B5DD0CE3ED}"/>
                  </a:ext>
                </a:extLst>
              </p:cNvPr>
              <p:cNvSpPr txBox="1"/>
              <p:nvPr/>
            </p:nvSpPr>
            <p:spPr>
              <a:xfrm>
                <a:off x="739981" y="4389843"/>
                <a:ext cx="28745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http://</a:t>
                </a:r>
                <a:r>
                  <a:rPr kumimoji="1" lang="en-US" altLang="ko-KR" sz="20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api.domain.com</a:t>
                </a:r>
                <a:endParaRPr kumimoji="1" lang="ko-KR" altLang="en-US" sz="20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F2768749-1645-1531-EBBC-21E7F2421FC1}"/>
                  </a:ext>
                </a:extLst>
              </p:cNvPr>
              <p:cNvGrpSpPr/>
              <p:nvPr/>
            </p:nvGrpSpPr>
            <p:grpSpPr>
              <a:xfrm>
                <a:off x="3195138" y="899055"/>
                <a:ext cx="8651805" cy="5638799"/>
                <a:chOff x="3195138" y="899055"/>
                <a:chExt cx="8651805" cy="5638799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D9512A7A-660D-B873-A4C7-68171527654A}"/>
                    </a:ext>
                  </a:extLst>
                </p:cNvPr>
                <p:cNvGrpSpPr/>
                <p:nvPr/>
              </p:nvGrpSpPr>
              <p:grpSpPr>
                <a:xfrm>
                  <a:off x="3195138" y="899055"/>
                  <a:ext cx="8651805" cy="5638799"/>
                  <a:chOff x="2568130" y="481915"/>
                  <a:chExt cx="8651805" cy="5638799"/>
                </a:xfrm>
              </p:grpSpPr>
              <p:sp>
                <p:nvSpPr>
                  <p:cNvPr id="81" name="모서리가 둥근 직사각형 80">
                    <a:extLst>
                      <a:ext uri="{FF2B5EF4-FFF2-40B4-BE49-F238E27FC236}">
                        <a16:creationId xmlns:a16="http://schemas.microsoft.com/office/drawing/2014/main" id="{13438E1E-B692-0043-6C29-123D002C785A}"/>
                      </a:ext>
                    </a:extLst>
                  </p:cNvPr>
                  <p:cNvSpPr/>
                  <p:nvPr/>
                </p:nvSpPr>
                <p:spPr>
                  <a:xfrm>
                    <a:off x="3468130" y="1219201"/>
                    <a:ext cx="7751805" cy="4901513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grpSp>
                <p:nvGrpSpPr>
                  <p:cNvPr id="82" name="그룹 81">
                    <a:extLst>
                      <a:ext uri="{FF2B5EF4-FFF2-40B4-BE49-F238E27FC236}">
                        <a16:creationId xmlns:a16="http://schemas.microsoft.com/office/drawing/2014/main" id="{C9796A5A-2A09-073A-0AC2-3FC5E0683652}"/>
                      </a:ext>
                    </a:extLst>
                  </p:cNvPr>
                  <p:cNvGrpSpPr/>
                  <p:nvPr/>
                </p:nvGrpSpPr>
                <p:grpSpPr>
                  <a:xfrm>
                    <a:off x="2568130" y="481915"/>
                    <a:ext cx="1800000" cy="1800000"/>
                    <a:chOff x="4561687" y="1877105"/>
                    <a:chExt cx="1800000" cy="1800000"/>
                  </a:xfrm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AE076F7E-DC60-DB44-D0F2-062FEFF55B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1687" y="1877105"/>
                      <a:ext cx="1800000" cy="1800000"/>
                    </a:xfrm>
                    <a:prstGeom prst="rect">
                      <a:avLst/>
                    </a:prstGeom>
                    <a:solidFill>
                      <a:srgbClr val="F0E7DB"/>
                    </a:solidFill>
                    <a:ln>
                      <a:noFill/>
                    </a:ln>
                    <a:effectLst>
                      <a:outerShdw blurRad="50800" dist="55374" dir="3540000" sx="1000" sy="1000" algn="ctr" rotWithShape="0">
                        <a:srgbClr val="000000">
                          <a:alpha val="10295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grpSp>
                  <p:nvGrpSpPr>
                    <p:cNvPr id="91" name="그룹 90">
                      <a:extLst>
                        <a:ext uri="{FF2B5EF4-FFF2-40B4-BE49-F238E27FC236}">
                          <a16:creationId xmlns:a16="http://schemas.microsoft.com/office/drawing/2014/main" id="{DE4775A5-7E21-5E96-FD35-898D9D1502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71008" y="2023092"/>
                      <a:ext cx="981358" cy="1582094"/>
                      <a:chOff x="4971008" y="2023092"/>
                      <a:chExt cx="981358" cy="1582094"/>
                    </a:xfrm>
                  </p:grpSpPr>
                  <p:pic>
                    <p:nvPicPr>
                      <p:cNvPr id="92" name="Picture 2" descr="aws ec2&quot; Icon - Download for free – Iconduck">
                        <a:extLst>
                          <a:ext uri="{FF2B5EF4-FFF2-40B4-BE49-F238E27FC236}">
                            <a16:creationId xmlns:a16="http://schemas.microsoft.com/office/drawing/2014/main" id="{319445F4-6AE0-CEFC-32E4-2DF8FB7255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23" y="2023092"/>
                        <a:ext cx="798528" cy="9665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C483E17D-6080-F4B4-D8E9-83E4A3BE54D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71008" y="2989633"/>
                        <a:ext cx="981358" cy="615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en-US" altLang="ko-KR" sz="1600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rPr>
                          <a:t>Amazon</a:t>
                        </a:r>
                      </a:p>
                      <a:p>
                        <a:pPr algn="ctr"/>
                        <a:r>
                          <a:rPr kumimoji="1" lang="en-US" altLang="ko-KR" b="1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rPr>
                          <a:t>EC2</a:t>
                        </a:r>
                        <a:endParaRPr kumimoji="1"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</p:grpSp>
              </p:grpSp>
              <p:sp>
                <p:nvSpPr>
                  <p:cNvPr id="83" name="모서리가 둥근 직사각형 82">
                    <a:extLst>
                      <a:ext uri="{FF2B5EF4-FFF2-40B4-BE49-F238E27FC236}">
                        <a16:creationId xmlns:a16="http://schemas.microsoft.com/office/drawing/2014/main" id="{2E1A1234-19A8-9FE2-BA64-B34B228E9971}"/>
                      </a:ext>
                    </a:extLst>
                  </p:cNvPr>
                  <p:cNvSpPr/>
                  <p:nvPr/>
                </p:nvSpPr>
                <p:spPr>
                  <a:xfrm>
                    <a:off x="4712238" y="2375930"/>
                    <a:ext cx="2256288" cy="3539446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BF7B0D73-3A2A-D3BF-FDF7-A4953889F00C}"/>
                      </a:ext>
                    </a:extLst>
                  </p:cNvPr>
                  <p:cNvGrpSpPr/>
                  <p:nvPr/>
                </p:nvGrpSpPr>
                <p:grpSpPr>
                  <a:xfrm>
                    <a:off x="4449488" y="1970926"/>
                    <a:ext cx="2599362" cy="810008"/>
                    <a:chOff x="4715838" y="1628156"/>
                    <a:chExt cx="2599362" cy="810008"/>
                  </a:xfrm>
                  <a:effectLst>
                    <a:outerShdw blurRad="50800" dist="144469" dir="1920000" sx="1000" sy="1000" algn="ctr" rotWithShape="0">
                      <a:srgbClr val="000000">
                        <a:alpha val="43137"/>
                      </a:srgbClr>
                    </a:outerShdw>
                  </a:effectLst>
                </p:grpSpPr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28E303EF-7748-EFBC-C617-ACBE2A962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5838" y="1628156"/>
                      <a:ext cx="2599362" cy="810008"/>
                    </a:xfrm>
                    <a:prstGeom prst="rect">
                      <a:avLst/>
                    </a:prstGeom>
                    <a:solidFill>
                      <a:srgbClr val="F0E7D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pic>
                  <p:nvPicPr>
                    <p:cNvPr id="89" name="Picture 2" descr="Advanced Load Balancer, Web Server, &amp; Reverse Proxy - NGINX">
                      <a:extLst>
                        <a:ext uri="{FF2B5EF4-FFF2-40B4-BE49-F238E27FC236}">
                          <a16:creationId xmlns:a16="http://schemas.microsoft.com/office/drawing/2014/main" id="{C1498640-3347-3289-E8CB-8BE05778651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17777" y="1628156"/>
                      <a:ext cx="2412123" cy="8100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D81DFD53-BFCE-4EF7-E555-B75616D0AD84}"/>
                      </a:ext>
                    </a:extLst>
                  </p:cNvPr>
                  <p:cNvGrpSpPr/>
                  <p:nvPr/>
                </p:nvGrpSpPr>
                <p:grpSpPr>
                  <a:xfrm>
                    <a:off x="7941863" y="2057453"/>
                    <a:ext cx="3259257" cy="2558019"/>
                    <a:chOff x="4210887" y="2835666"/>
                    <a:chExt cx="4771876" cy="3745190"/>
                  </a:xfrm>
                </p:grpSpPr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32D07A8B-3FCC-5D4B-6462-C5B2353573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0887" y="2835666"/>
                      <a:ext cx="3770227" cy="1068513"/>
                    </a:xfrm>
                    <a:prstGeom prst="rect">
                      <a:avLst/>
                    </a:prstGeom>
                    <a:solidFill>
                      <a:srgbClr val="F0E7D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pic>
                  <p:nvPicPr>
                    <p:cNvPr id="87" name="Picture 2" descr="Getting Started with Spring Boot. Spring boot is an app development… | by  Tosin Adedoyin | Medium">
                      <a:extLst>
                        <a:ext uri="{FF2B5EF4-FFF2-40B4-BE49-F238E27FC236}">
                          <a16:creationId xmlns:a16="http://schemas.microsoft.com/office/drawing/2014/main" id="{9260D49F-C8AB-D4A5-F9B2-80EF3F6B11D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212536" y="4965044"/>
                      <a:ext cx="3770227" cy="16158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0BB9617-2E3B-078A-7D25-045DBEC857C3}"/>
                    </a:ext>
                  </a:extLst>
                </p:cNvPr>
                <p:cNvSpPr txBox="1"/>
                <p:nvPr/>
              </p:nvSpPr>
              <p:spPr>
                <a:xfrm>
                  <a:off x="6140780" y="4384775"/>
                  <a:ext cx="6206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80</a:t>
                  </a:r>
                  <a:endParaRPr kumimoji="1" lang="ko-KR" altLang="en-US" sz="2800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78" name="오른쪽 화살표[R] 77">
                  <a:extLst>
                    <a:ext uri="{FF2B5EF4-FFF2-40B4-BE49-F238E27FC236}">
                      <a16:creationId xmlns:a16="http://schemas.microsoft.com/office/drawing/2014/main" id="{6815411E-E972-716D-1345-87B15EBFD28E}"/>
                    </a:ext>
                  </a:extLst>
                </p:cNvPr>
                <p:cNvSpPr/>
                <p:nvPr/>
              </p:nvSpPr>
              <p:spPr>
                <a:xfrm>
                  <a:off x="3665139" y="4482379"/>
                  <a:ext cx="2306387" cy="27727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D0EBD02-A652-47D2-E01C-C8D3556786D8}"/>
                    </a:ext>
                  </a:extLst>
                </p:cNvPr>
                <p:cNvSpPr txBox="1"/>
                <p:nvPr/>
              </p:nvSpPr>
              <p:spPr>
                <a:xfrm>
                  <a:off x="10076899" y="4553920"/>
                  <a:ext cx="10567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solidFill>
                        <a:srgbClr val="6DB33F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8081</a:t>
                  </a:r>
                  <a:endParaRPr kumimoji="1" lang="ko-KR" altLang="en-US" sz="2800" dirty="0">
                    <a:solidFill>
                      <a:srgbClr val="6DB33F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80" name="오른쪽 화살표[R] 79">
                  <a:extLst>
                    <a:ext uri="{FF2B5EF4-FFF2-40B4-BE49-F238E27FC236}">
                      <a16:creationId xmlns:a16="http://schemas.microsoft.com/office/drawing/2014/main" id="{A1655DC2-408B-B01B-A040-FCFC3982858C}"/>
                    </a:ext>
                  </a:extLst>
                </p:cNvPr>
                <p:cNvSpPr/>
                <p:nvPr/>
              </p:nvSpPr>
              <p:spPr>
                <a:xfrm>
                  <a:off x="6970603" y="4482554"/>
                  <a:ext cx="2223201" cy="276333"/>
                </a:xfrm>
                <a:prstGeom prst="rightArrow">
                  <a:avLst/>
                </a:prstGeom>
                <a:solidFill>
                  <a:srgbClr val="6DB33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87CDA14-30D2-CB4D-D755-DF9761FD68DF}"/>
                  </a:ext>
                </a:extLst>
              </p:cNvPr>
              <p:cNvGrpSpPr/>
              <p:nvPr/>
            </p:nvGrpSpPr>
            <p:grpSpPr>
              <a:xfrm>
                <a:off x="9281334" y="5192964"/>
                <a:ext cx="1870814" cy="999403"/>
                <a:chOff x="9151798" y="5343005"/>
                <a:chExt cx="1870814" cy="999403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D3C416F0-1822-58E9-33C6-2BC58AA6E38F}"/>
                    </a:ext>
                  </a:extLst>
                </p:cNvPr>
                <p:cNvGrpSpPr/>
                <p:nvPr/>
              </p:nvGrpSpPr>
              <p:grpSpPr>
                <a:xfrm>
                  <a:off x="9151798" y="5343005"/>
                  <a:ext cx="800703" cy="999403"/>
                  <a:chOff x="5622862" y="3571543"/>
                  <a:chExt cx="1065735" cy="1330204"/>
                </a:xfrm>
              </p:grpSpPr>
              <p:pic>
                <p:nvPicPr>
                  <p:cNvPr id="74" name="Picture 2">
                    <a:extLst>
                      <a:ext uri="{FF2B5EF4-FFF2-40B4-BE49-F238E27FC236}">
                        <a16:creationId xmlns:a16="http://schemas.microsoft.com/office/drawing/2014/main" id="{2CD2281E-8675-F9DB-4BEB-45E0D42ADB8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22862" y="3571543"/>
                    <a:ext cx="1065735" cy="9267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F2D95EAF-49FF-0E74-7FA4-6A676B0D1C27}"/>
                      </a:ext>
                    </a:extLst>
                  </p:cNvPr>
                  <p:cNvSpPr txBox="1"/>
                  <p:nvPr/>
                </p:nvSpPr>
                <p:spPr>
                  <a:xfrm>
                    <a:off x="5685540" y="4451132"/>
                    <a:ext cx="945610" cy="4506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R" sz="1600" dirty="0">
                        <a:solidFill>
                          <a:srgbClr val="56C4E2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a:t>React</a:t>
                    </a:r>
                    <a:endParaRPr kumimoji="1" lang="ko-KR" altLang="en-US" sz="1600" dirty="0">
                      <a:solidFill>
                        <a:srgbClr val="56C4E2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4B7A6B0-8C8F-81CF-6E3D-5405B972172D}"/>
                    </a:ext>
                  </a:extLst>
                </p:cNvPr>
                <p:cNvSpPr txBox="1"/>
                <p:nvPr/>
              </p:nvSpPr>
              <p:spPr>
                <a:xfrm>
                  <a:off x="9965912" y="5565203"/>
                  <a:ext cx="10567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solidFill>
                        <a:srgbClr val="56C4E2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3000</a:t>
                  </a:r>
                  <a:endParaRPr kumimoji="1" lang="ko-KR" altLang="en-US" sz="2800" dirty="0">
                    <a:solidFill>
                      <a:srgbClr val="56C4E2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9D5FE4E-A9D2-EE72-9051-9113ED3C71C6}"/>
                  </a:ext>
                </a:extLst>
              </p:cNvPr>
              <p:cNvSpPr txBox="1"/>
              <p:nvPr/>
            </p:nvSpPr>
            <p:spPr>
              <a:xfrm>
                <a:off x="594964" y="5264948"/>
                <a:ext cx="3029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http://</a:t>
                </a:r>
                <a:r>
                  <a:rPr kumimoji="1" lang="en-US" altLang="ko-KR" sz="20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web.domain.com</a:t>
                </a:r>
                <a:endParaRPr kumimoji="1" lang="ko-KR" altLang="en-US" sz="20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0" name="오른쪽 화살표[R] 69">
                <a:extLst>
                  <a:ext uri="{FF2B5EF4-FFF2-40B4-BE49-F238E27FC236}">
                    <a16:creationId xmlns:a16="http://schemas.microsoft.com/office/drawing/2014/main" id="{7160845F-A980-33E8-AD46-0984E9702342}"/>
                  </a:ext>
                </a:extLst>
              </p:cNvPr>
              <p:cNvSpPr/>
              <p:nvPr/>
            </p:nvSpPr>
            <p:spPr>
              <a:xfrm rot="20735872">
                <a:off x="3653010" y="5039535"/>
                <a:ext cx="2372006" cy="2772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1" name="오른쪽 화살표[R] 70">
                <a:extLst>
                  <a:ext uri="{FF2B5EF4-FFF2-40B4-BE49-F238E27FC236}">
                    <a16:creationId xmlns:a16="http://schemas.microsoft.com/office/drawing/2014/main" id="{217ACD5C-FAC8-ED48-92D1-F30BB9C16FBC}"/>
                  </a:ext>
                </a:extLst>
              </p:cNvPr>
              <p:cNvSpPr/>
              <p:nvPr/>
            </p:nvSpPr>
            <p:spPr>
              <a:xfrm rot="798761">
                <a:off x="6890699" y="5052359"/>
                <a:ext cx="2223201" cy="276333"/>
              </a:xfrm>
              <a:prstGeom prst="rightArrow">
                <a:avLst/>
              </a:prstGeom>
              <a:solidFill>
                <a:srgbClr val="56C4E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rgbClr val="56C4E2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1B3865-9050-08A0-524F-A8B329C346D5}"/>
                </a:ext>
              </a:extLst>
            </p:cNvPr>
            <p:cNvSpPr txBox="1"/>
            <p:nvPr/>
          </p:nvSpPr>
          <p:spPr>
            <a:xfrm>
              <a:off x="397223" y="3539609"/>
              <a:ext cx="3340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http://</a:t>
              </a:r>
              <a:r>
                <a:rPr kumimoji="1" lang="en-US" altLang="ko-KR" sz="20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jenkins.domain.com</a:t>
              </a:r>
              <a:endPara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1" name="오른쪽 화살표[R] 60">
              <a:extLst>
                <a:ext uri="{FF2B5EF4-FFF2-40B4-BE49-F238E27FC236}">
                  <a16:creationId xmlns:a16="http://schemas.microsoft.com/office/drawing/2014/main" id="{66161D01-D316-1BBC-3778-752AA71E8B07}"/>
                </a:ext>
              </a:extLst>
            </p:cNvPr>
            <p:cNvSpPr/>
            <p:nvPr/>
          </p:nvSpPr>
          <p:spPr>
            <a:xfrm rot="815177">
              <a:off x="3696172" y="3922793"/>
              <a:ext cx="2306387" cy="2772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5A4D1F8-56DA-8E33-CE06-AD6A0CDEAB8D}"/>
                </a:ext>
              </a:extLst>
            </p:cNvPr>
            <p:cNvGrpSpPr/>
            <p:nvPr/>
          </p:nvGrpSpPr>
          <p:grpSpPr>
            <a:xfrm>
              <a:off x="9305502" y="2395775"/>
              <a:ext cx="2018740" cy="2018740"/>
              <a:chOff x="9305502" y="2230762"/>
              <a:chExt cx="2018740" cy="2018740"/>
            </a:xfrm>
          </p:grpSpPr>
          <p:pic>
            <p:nvPicPr>
              <p:cNvPr id="64" name="Picture 2" descr="Free Jenkins Logo Icon - Download in Flat Style">
                <a:extLst>
                  <a:ext uri="{FF2B5EF4-FFF2-40B4-BE49-F238E27FC236}">
                    <a16:creationId xmlns:a16="http://schemas.microsoft.com/office/drawing/2014/main" id="{7EBEDA8B-6F7A-824A-4DCD-58EFA54ABF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5502" y="2230762"/>
                <a:ext cx="2018740" cy="2018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55EB3E7-BD48-3A52-1B63-C4B059EA7F61}"/>
                  </a:ext>
                </a:extLst>
              </p:cNvPr>
              <p:cNvSpPr txBox="1"/>
              <p:nvPr/>
            </p:nvSpPr>
            <p:spPr>
              <a:xfrm>
                <a:off x="9942815" y="3429000"/>
                <a:ext cx="1056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8080</a:t>
                </a:r>
                <a:endParaRPr kumimoji="1" lang="ko-KR" altLang="en-US" sz="2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63" name="오른쪽 화살표[R] 62">
              <a:extLst>
                <a:ext uri="{FF2B5EF4-FFF2-40B4-BE49-F238E27FC236}">
                  <a16:creationId xmlns:a16="http://schemas.microsoft.com/office/drawing/2014/main" id="{B5A961EF-2B53-EDD2-A75C-F3D6726DB3E1}"/>
                </a:ext>
              </a:extLst>
            </p:cNvPr>
            <p:cNvSpPr/>
            <p:nvPr/>
          </p:nvSpPr>
          <p:spPr>
            <a:xfrm rot="20816152">
              <a:off x="6880209" y="3881224"/>
              <a:ext cx="2223201" cy="27633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217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F18A5C-9D3B-FEA2-0ABD-88FD53BAC936}"/>
              </a:ext>
            </a:extLst>
          </p:cNvPr>
          <p:cNvSpPr txBox="1"/>
          <p:nvPr/>
        </p:nvSpPr>
        <p:spPr>
          <a:xfrm>
            <a:off x="345057" y="345057"/>
            <a:ext cx="38738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Node.js LTS</a:t>
            </a:r>
            <a:r>
              <a:rPr kumimoji="1" lang="ko-KR" altLang="en-US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버전 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8446E-6A8C-5A75-280E-D7CB6A1ABC17}"/>
              </a:ext>
            </a:extLst>
          </p:cNvPr>
          <p:cNvSpPr txBox="1"/>
          <p:nvPr/>
        </p:nvSpPr>
        <p:spPr>
          <a:xfrm>
            <a:off x="345057" y="1791092"/>
            <a:ext cx="1131912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1.NodeSource GPG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키 다운로드 및 가져오기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$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apt-get update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$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apt-get install –y 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ca-certificates curl 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gnupg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$ 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mkdir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-p 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etc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/apt/keyrings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$ 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curl -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fsSL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https://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deb.nodesource.com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gpgkey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nodesource-repo.gpg.key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| 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gpg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--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dearmor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-o 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etc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/apt/keyrings/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nodesource.gpg</a:t>
            </a:r>
            <a:endParaRPr lang="en-US" altLang="ko-KR" sz="1400" b="0" i="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2.Node.js deb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리포지토리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생성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$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NODE_MAJOR=20</a:t>
            </a:r>
            <a:endParaRPr kumimoji="1" lang="en-US" altLang="ko-KR" sz="1400" b="0" i="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$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echo "deb [signed-by=/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etc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/apt/keyrings/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nodesource.gpg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] https://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deb.nodesource.com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/node_$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NODE_MAJOR.x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nodistro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main" |</a:t>
            </a:r>
          </a:p>
          <a:p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tee 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etc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/apt/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sources.list.d</a:t>
            </a:r>
            <a:r>
              <a:rPr lang="en-US" altLang="ko-KR" sz="14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en-US" altLang="ko-KR" sz="1400" b="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nodesource.list</a:t>
            </a:r>
            <a:endParaRPr lang="en-US" altLang="ko-KR" sz="1400" b="0" i="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필요한 버전에 따라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‘NODE_MAJOR’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값을 변경할 수 있다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altLang="ko-KR" sz="1400" b="0" i="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업데이트 실행 및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Node.js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설치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$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apt-get update</a:t>
            </a: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$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sudo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apt-get install </a:t>
            </a:r>
            <a:r>
              <a:rPr kumimoji="1"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nodejs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–y</a:t>
            </a:r>
          </a:p>
          <a:p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4.Node.js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버전 확인</a:t>
            </a:r>
            <a:endParaRPr kumimoji="1"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$</a:t>
            </a:r>
            <a:r>
              <a:rPr kumimoji="1"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node -v</a:t>
            </a:r>
            <a:endParaRPr kumimoji="1"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142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D841A1-2E2B-90AE-87DB-56B1EF4A6285}"/>
              </a:ext>
            </a:extLst>
          </p:cNvPr>
          <p:cNvSpPr txBox="1"/>
          <p:nvPr/>
        </p:nvSpPr>
        <p:spPr>
          <a:xfrm>
            <a:off x="292231" y="329939"/>
            <a:ext cx="610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로컬</a:t>
            </a:r>
            <a:r>
              <a:rPr kumimoji="1" lang="en-US" altLang="ko-KR" dirty="0"/>
              <a:t>(</a:t>
            </a:r>
            <a:r>
              <a:rPr kumimoji="1" lang="ko-KR" altLang="en-US" dirty="0"/>
              <a:t>내 컴퓨터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React Project </a:t>
            </a:r>
            <a:r>
              <a:rPr kumimoji="1" lang="ko-KR" altLang="en-US" dirty="0"/>
              <a:t>생성</a:t>
            </a:r>
            <a:r>
              <a:rPr kumimoji="1" lang="en-US" altLang="ko-KR" dirty="0"/>
              <a:t> (Node.js</a:t>
            </a:r>
            <a:r>
              <a:rPr kumimoji="1" lang="ko-KR" altLang="en-US" dirty="0"/>
              <a:t> 있어야 함</a:t>
            </a:r>
            <a:r>
              <a:rPr kumimoji="1" lang="en-US" altLang="ko-KR" dirty="0"/>
              <a:t>.)</a:t>
            </a:r>
            <a:endParaRPr kumimoji="1" lang="ko-KR" altLang="en-US" dirty="0"/>
          </a:p>
        </p:txBody>
      </p:sp>
      <p:pic>
        <p:nvPicPr>
          <p:cNvPr id="5" name="그림 4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25FB51C-57FC-C541-5FF3-BD15F37E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514605"/>
            <a:ext cx="9404604" cy="6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1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3F3A36D-657E-F01C-5A1B-28694DD3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-201670"/>
            <a:ext cx="10345064" cy="726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49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4C173EF-FCCC-BD60-8786-5633723D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-130182"/>
            <a:ext cx="10345064" cy="71183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A4121B2-A2B1-DA4E-1FC1-E45BAFC3A869}"/>
              </a:ext>
            </a:extLst>
          </p:cNvPr>
          <p:cNvSpPr/>
          <p:nvPr/>
        </p:nvSpPr>
        <p:spPr>
          <a:xfrm>
            <a:off x="2564091" y="2790334"/>
            <a:ext cx="4883084" cy="19702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592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74CA40-5AF3-1969-371B-5715DEA1A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51745"/>
            <a:ext cx="6337300" cy="1803400"/>
          </a:xfrm>
          <a:prstGeom prst="rect">
            <a:avLst/>
          </a:prstGeom>
        </p:spPr>
      </p:pic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BD952659-8F8A-391C-9503-9C4F9DCEB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39157"/>
            <a:ext cx="7772400" cy="433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3402A3-A2B2-1669-214B-0230A5D910E8}"/>
              </a:ext>
            </a:extLst>
          </p:cNvPr>
          <p:cNvSpPr txBox="1"/>
          <p:nvPr/>
        </p:nvSpPr>
        <p:spPr>
          <a:xfrm>
            <a:off x="904973" y="75024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프로젝트 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FBE311-1A04-93EE-62B7-3998A09B3827}"/>
              </a:ext>
            </a:extLst>
          </p:cNvPr>
          <p:cNvSpPr/>
          <p:nvPr/>
        </p:nvSpPr>
        <p:spPr>
          <a:xfrm>
            <a:off x="2413262" y="3921551"/>
            <a:ext cx="3393649" cy="556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9889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41A6A5D8-D7A6-3DB7-B292-01090D8F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14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7A1586B-4052-26F8-569C-13436C95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685365"/>
            <a:ext cx="8549640" cy="58596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CBE765-ACE7-9EFB-C4CE-C11B9E0B5B5A}"/>
              </a:ext>
            </a:extLst>
          </p:cNvPr>
          <p:cNvSpPr/>
          <p:nvPr/>
        </p:nvSpPr>
        <p:spPr>
          <a:xfrm>
            <a:off x="3723588" y="3049570"/>
            <a:ext cx="499620" cy="386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888F94-0212-E700-0AD8-7DD04FA22FDE}"/>
              </a:ext>
            </a:extLst>
          </p:cNvPr>
          <p:cNvSpPr/>
          <p:nvPr/>
        </p:nvSpPr>
        <p:spPr>
          <a:xfrm>
            <a:off x="9728462" y="3016575"/>
            <a:ext cx="471340" cy="452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56A76-8B41-3E70-908D-60FF5DA12AC7}"/>
              </a:ext>
            </a:extLst>
          </p:cNvPr>
          <p:cNvSpPr txBox="1"/>
          <p:nvPr/>
        </p:nvSpPr>
        <p:spPr>
          <a:xfrm>
            <a:off x="245097" y="128338"/>
            <a:ext cx="633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로컬에 생성한 </a:t>
            </a:r>
            <a:r>
              <a:rPr kumimoji="1" lang="en-US" altLang="ko-KR" dirty="0"/>
              <a:t>React </a:t>
            </a:r>
            <a:r>
              <a:rPr kumimoji="1" lang="ko-KR" altLang="en-US" dirty="0"/>
              <a:t>프로젝트와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레파지토리와</a:t>
            </a:r>
            <a:r>
              <a:rPr kumimoji="1" lang="ko-KR" altLang="en-US" dirty="0"/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4216191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A254FEF-C1BA-4F71-0CE4-41B711EC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900" y="821966"/>
            <a:ext cx="7772400" cy="1424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4D752-D02D-437C-8398-BE1775B3CD5F}"/>
              </a:ext>
            </a:extLst>
          </p:cNvPr>
          <p:cNvSpPr txBox="1"/>
          <p:nvPr/>
        </p:nvSpPr>
        <p:spPr>
          <a:xfrm>
            <a:off x="245097" y="128338"/>
            <a:ext cx="633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로컬에 생성한 </a:t>
            </a:r>
            <a:r>
              <a:rPr kumimoji="1" lang="en-US" altLang="ko-KR" dirty="0"/>
              <a:t>React </a:t>
            </a:r>
            <a:r>
              <a:rPr kumimoji="1" lang="ko-KR" altLang="en-US" dirty="0"/>
              <a:t>프로젝트와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레파지토리와</a:t>
            </a:r>
            <a:r>
              <a:rPr kumimoji="1" lang="ko-KR" altLang="en-US" dirty="0"/>
              <a:t> 연결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2AFF2-7A91-DB25-42C6-BC484A0AC7D8}"/>
              </a:ext>
            </a:extLst>
          </p:cNvPr>
          <p:cNvSpPr txBox="1"/>
          <p:nvPr/>
        </p:nvSpPr>
        <p:spPr>
          <a:xfrm>
            <a:off x="245097" y="1534213"/>
            <a:ext cx="23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원격지</a:t>
            </a:r>
            <a:r>
              <a:rPr kumimoji="1" lang="en-US" altLang="ko-KR" dirty="0"/>
              <a:t>(remote)</a:t>
            </a:r>
            <a:r>
              <a:rPr kumimoji="1" lang="ko-KR" altLang="en-US" dirty="0"/>
              <a:t> 추가</a:t>
            </a:r>
          </a:p>
        </p:txBody>
      </p:sp>
      <p:pic>
        <p:nvPicPr>
          <p:cNvPr id="12" name="그림 1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6ACE71D-A8F6-1938-AE88-E9985F89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00" y="2567994"/>
            <a:ext cx="7772400" cy="19542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384009-0CF0-55E2-E120-727AA6F1AB39}"/>
              </a:ext>
            </a:extLst>
          </p:cNvPr>
          <p:cNvSpPr txBox="1"/>
          <p:nvPr/>
        </p:nvSpPr>
        <p:spPr>
          <a:xfrm>
            <a:off x="356922" y="32855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메인브랜치</a:t>
            </a:r>
            <a:r>
              <a:rPr kumimoji="1" lang="ko-KR" altLang="en-US" dirty="0"/>
              <a:t> 명 변경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4405A6-7408-B5B3-9902-729DE218A7F8}"/>
              </a:ext>
            </a:extLst>
          </p:cNvPr>
          <p:cNvSpPr/>
          <p:nvPr/>
        </p:nvSpPr>
        <p:spPr>
          <a:xfrm>
            <a:off x="5656082" y="3026004"/>
            <a:ext cx="1366887" cy="519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A7EA98-085C-CD4A-BB92-70BD44360FBD}"/>
              </a:ext>
            </a:extLst>
          </p:cNvPr>
          <p:cNvSpPr/>
          <p:nvPr/>
        </p:nvSpPr>
        <p:spPr>
          <a:xfrm>
            <a:off x="6449504" y="3774126"/>
            <a:ext cx="1366887" cy="519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 descr="텍스트, 스크린샷, 폰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AB2035B-167B-D2BC-7F96-4537C340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900" y="4980258"/>
            <a:ext cx="7772400" cy="11943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F07A37-3468-B1B7-7B63-950C3203CA28}"/>
              </a:ext>
            </a:extLst>
          </p:cNvPr>
          <p:cNvSpPr txBox="1"/>
          <p:nvPr/>
        </p:nvSpPr>
        <p:spPr>
          <a:xfrm>
            <a:off x="115016" y="5285061"/>
            <a:ext cx="2939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원격 </a:t>
            </a:r>
            <a:r>
              <a:rPr kumimoji="1" lang="ko-KR" altLang="en-US" sz="1600" dirty="0" err="1"/>
              <a:t>깃허브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레파지토리에</a:t>
            </a:r>
            <a:endParaRPr kumimoji="1" lang="en-US" altLang="ko-KR" sz="1600" dirty="0"/>
          </a:p>
          <a:p>
            <a:r>
              <a:rPr kumimoji="1" lang="en-US" altLang="ko-KR" sz="1600" dirty="0"/>
              <a:t>Push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106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스크린샷, 어둠이(가) 표시된 사진&#10;&#10;자동 생성된 설명">
            <a:extLst>
              <a:ext uri="{FF2B5EF4-FFF2-40B4-BE49-F238E27FC236}">
                <a16:creationId xmlns:a16="http://schemas.microsoft.com/office/drawing/2014/main" id="{8EE7EB07-7B8E-075C-627C-210F175F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3914"/>
            <a:ext cx="7772400" cy="33501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2A426A-A966-CA2D-0CE6-24611254B01B}"/>
              </a:ext>
            </a:extLst>
          </p:cNvPr>
          <p:cNvSpPr/>
          <p:nvPr/>
        </p:nvSpPr>
        <p:spPr>
          <a:xfrm>
            <a:off x="3631721" y="2863970"/>
            <a:ext cx="293298" cy="1820173"/>
          </a:xfrm>
          <a:prstGeom prst="rect">
            <a:avLst/>
          </a:prstGeom>
          <a:solidFill>
            <a:schemeClr val="accent6">
              <a:alpha val="51976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D3D23C6-440D-B1FA-3F7A-32573FE39E95}"/>
              </a:ext>
            </a:extLst>
          </p:cNvPr>
          <p:cNvCxnSpPr/>
          <p:nvPr/>
        </p:nvCxnSpPr>
        <p:spPr>
          <a:xfrm flipH="1" flipV="1">
            <a:off x="3295291" y="2613804"/>
            <a:ext cx="336430" cy="250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2733EC-86FA-C9B9-3391-A646959059C3}"/>
              </a:ext>
            </a:extLst>
          </p:cNvPr>
          <p:cNvSpPr txBox="1"/>
          <p:nvPr/>
        </p:nvSpPr>
        <p:spPr>
          <a:xfrm>
            <a:off x="2294626" y="225936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브라우저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38777E-DA98-BDEA-E841-82CEB39BE560}"/>
              </a:ext>
            </a:extLst>
          </p:cNvPr>
          <p:cNvSpPr/>
          <p:nvPr/>
        </p:nvSpPr>
        <p:spPr>
          <a:xfrm>
            <a:off x="2294626" y="2259361"/>
            <a:ext cx="1420582" cy="354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883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3FC8F3E2-6333-B8F3-1BD0-E7A706D5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70559"/>
            <a:ext cx="7772400" cy="5116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50FA4-991B-EB2F-FF0C-948AC31A18A1}"/>
              </a:ext>
            </a:extLst>
          </p:cNvPr>
          <p:cNvSpPr txBox="1"/>
          <p:nvPr/>
        </p:nvSpPr>
        <p:spPr>
          <a:xfrm>
            <a:off x="311085" y="320512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Github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된 결과</a:t>
            </a:r>
          </a:p>
        </p:txBody>
      </p:sp>
    </p:spTree>
    <p:extLst>
      <p:ext uri="{BB962C8B-B14F-4D97-AF65-F5344CB8AC3E}">
        <p14:creationId xmlns:p14="http://schemas.microsoft.com/office/powerpoint/2010/main" val="3956198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 descr="전자제품, 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7003B306-00FD-F932-9B6E-A167A8DD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94011"/>
            <a:ext cx="9404604" cy="7046020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997FE99-EA98-8D58-C055-D84F9391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81487"/>
            <a:ext cx="7772400" cy="16556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437C8D-FBAD-ABE7-8C5C-EF88060C98C5}"/>
              </a:ext>
            </a:extLst>
          </p:cNvPr>
          <p:cNvSpPr txBox="1"/>
          <p:nvPr/>
        </p:nvSpPr>
        <p:spPr>
          <a:xfrm>
            <a:off x="8431331" y="526211"/>
            <a:ext cx="204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EC2</a:t>
            </a:r>
            <a:r>
              <a:rPr kumimoji="1" lang="ko-KR" altLang="en-US" dirty="0">
                <a:solidFill>
                  <a:srgbClr val="FF0000"/>
                </a:solidFill>
              </a:rPr>
              <a:t> 인스턴스에서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git clone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61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전자제품, 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867E7A2-9C0E-010C-7AAD-C24655D81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94011"/>
            <a:ext cx="9404604" cy="70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0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전자제품, 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9D5AD186-141F-D2DA-0C22-D372DA3A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146264"/>
            <a:ext cx="9404604" cy="71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34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12CA6887-A662-F92B-AD03-D2B0963E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146264"/>
            <a:ext cx="9404604" cy="71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1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1F9C040-4391-5500-EE0E-0AAFAFB8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734329"/>
            <a:ext cx="10345064" cy="5389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F594F1-A58D-701C-7A0C-93B7D7098BD5}"/>
              </a:ext>
            </a:extLst>
          </p:cNvPr>
          <p:cNvSpPr txBox="1"/>
          <p:nvPr/>
        </p:nvSpPr>
        <p:spPr>
          <a:xfrm>
            <a:off x="4076056" y="4081805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rgbClr val="FF0000"/>
                </a:solidFill>
              </a:rPr>
              <a:t>여기에다 붙여넣기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312CC-9B40-ED6E-E9D2-73D1C99080A7}"/>
              </a:ext>
            </a:extLst>
          </p:cNvPr>
          <p:cNvSpPr txBox="1"/>
          <p:nvPr/>
        </p:nvSpPr>
        <p:spPr>
          <a:xfrm>
            <a:off x="120769" y="182499"/>
            <a:ext cx="497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로그인해서 설정에서 </a:t>
            </a:r>
            <a:r>
              <a:rPr kumimoji="1" lang="en-US" altLang="ko-KR" dirty="0" err="1"/>
              <a:t>ssh</a:t>
            </a:r>
            <a:r>
              <a:rPr kumimoji="1" lang="en-US" altLang="ko-KR" dirty="0"/>
              <a:t> key </a:t>
            </a:r>
            <a:r>
              <a:rPr kumimoji="1" lang="ko-KR" altLang="en-US" dirty="0"/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679467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 descr="전자제품, 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73877D82-8198-EE9F-9F7F-F9B4011C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146264"/>
            <a:ext cx="9404604" cy="7150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573C2A-C439-23A6-366D-43D569BC4345}"/>
              </a:ext>
            </a:extLst>
          </p:cNvPr>
          <p:cNvSpPr txBox="1"/>
          <p:nvPr/>
        </p:nvSpPr>
        <p:spPr>
          <a:xfrm>
            <a:off x="2875175" y="350677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키 등록 하고 다시 </a:t>
            </a:r>
            <a:r>
              <a:rPr kumimoji="1" lang="en-US" altLang="ko-KR" dirty="0">
                <a:solidFill>
                  <a:srgbClr val="FF0000"/>
                </a:solidFill>
              </a:rPr>
              <a:t>Clone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91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441BB4E6-8900-76C5-0382-31B6C377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146264"/>
            <a:ext cx="9404604" cy="7150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14ADEA-6B67-CD73-43FA-69317A72B77A}"/>
              </a:ext>
            </a:extLst>
          </p:cNvPr>
          <p:cNvSpPr txBox="1"/>
          <p:nvPr/>
        </p:nvSpPr>
        <p:spPr>
          <a:xfrm>
            <a:off x="6357669" y="133709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Clone </a:t>
            </a:r>
            <a:r>
              <a:rPr kumimoji="1" lang="ko-KR" altLang="en-US" dirty="0">
                <a:solidFill>
                  <a:srgbClr val="FF0000"/>
                </a:solidFill>
              </a:rPr>
              <a:t>했으면 패키지 설치</a:t>
            </a:r>
          </a:p>
        </p:txBody>
      </p:sp>
    </p:spTree>
    <p:extLst>
      <p:ext uri="{BB962C8B-B14F-4D97-AF65-F5344CB8AC3E}">
        <p14:creationId xmlns:p14="http://schemas.microsoft.com/office/powerpoint/2010/main" val="57262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F0A6675-BAD8-A5A7-CEED-7385F5B2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146264"/>
            <a:ext cx="9404604" cy="7150529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4E27674-7319-9AF9-DC6E-EA8D276D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08265"/>
            <a:ext cx="7772400" cy="39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4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522714AB-6A27-F341-163D-4D66B779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B203A-C2D5-1920-3D6C-620615A37B1A}"/>
              </a:ext>
            </a:extLst>
          </p:cNvPr>
          <p:cNvSpPr txBox="1"/>
          <p:nvPr/>
        </p:nvSpPr>
        <p:spPr>
          <a:xfrm>
            <a:off x="4524866" y="4015819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3000</a:t>
            </a:r>
            <a:r>
              <a:rPr kumimoji="1" lang="ko-KR" altLang="en-US" dirty="0">
                <a:solidFill>
                  <a:srgbClr val="FF0000"/>
                </a:solidFill>
              </a:rPr>
              <a:t>번 포트 허용</a:t>
            </a:r>
          </a:p>
        </p:txBody>
      </p:sp>
    </p:spTree>
    <p:extLst>
      <p:ext uri="{BB962C8B-B14F-4D97-AF65-F5344CB8AC3E}">
        <p14:creationId xmlns:p14="http://schemas.microsoft.com/office/powerpoint/2010/main" val="356874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스크린샷, 어둠이(가) 표시된 사진&#10;&#10;자동 생성된 설명">
            <a:extLst>
              <a:ext uri="{FF2B5EF4-FFF2-40B4-BE49-F238E27FC236}">
                <a16:creationId xmlns:a16="http://schemas.microsoft.com/office/drawing/2014/main" id="{8EE7EB07-7B8E-075C-627C-210F175F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3914"/>
            <a:ext cx="7772400" cy="33501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2A426A-A966-CA2D-0CE6-24611254B01B}"/>
              </a:ext>
            </a:extLst>
          </p:cNvPr>
          <p:cNvSpPr/>
          <p:nvPr/>
        </p:nvSpPr>
        <p:spPr>
          <a:xfrm>
            <a:off x="3631721" y="2863970"/>
            <a:ext cx="293298" cy="1820173"/>
          </a:xfrm>
          <a:prstGeom prst="rect">
            <a:avLst/>
          </a:prstGeom>
          <a:solidFill>
            <a:schemeClr val="accent6">
              <a:alpha val="51976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D3D23C6-440D-B1FA-3F7A-32573FE39E95}"/>
              </a:ext>
            </a:extLst>
          </p:cNvPr>
          <p:cNvCxnSpPr/>
          <p:nvPr/>
        </p:nvCxnSpPr>
        <p:spPr>
          <a:xfrm flipH="1" flipV="1">
            <a:off x="3295291" y="2613804"/>
            <a:ext cx="336430" cy="2501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2733EC-86FA-C9B9-3391-A646959059C3}"/>
              </a:ext>
            </a:extLst>
          </p:cNvPr>
          <p:cNvSpPr txBox="1"/>
          <p:nvPr/>
        </p:nvSpPr>
        <p:spPr>
          <a:xfrm>
            <a:off x="2294626" y="225936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브라우저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38777E-DA98-BDEA-E841-82CEB39BE560}"/>
              </a:ext>
            </a:extLst>
          </p:cNvPr>
          <p:cNvSpPr/>
          <p:nvPr/>
        </p:nvSpPr>
        <p:spPr>
          <a:xfrm>
            <a:off x="2294626" y="2259361"/>
            <a:ext cx="1420582" cy="3544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9DD51-06FD-7AE4-D331-A5F180CC1679}"/>
              </a:ext>
            </a:extLst>
          </p:cNvPr>
          <p:cNvSpPr txBox="1"/>
          <p:nvPr/>
        </p:nvSpPr>
        <p:spPr>
          <a:xfrm>
            <a:off x="2209800" y="532600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브라우저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94046-D5E5-1DC2-1C5A-21CC40078C52}"/>
              </a:ext>
            </a:extLst>
          </p:cNvPr>
          <p:cNvSpPr txBox="1"/>
          <p:nvPr/>
        </p:nvSpPr>
        <p:spPr>
          <a:xfrm>
            <a:off x="4537493" y="530875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34A2A-4EB3-70D3-2BF1-1A304BD7F201}"/>
              </a:ext>
            </a:extLst>
          </p:cNvPr>
          <p:cNvSpPr txBox="1"/>
          <p:nvPr/>
        </p:nvSpPr>
        <p:spPr>
          <a:xfrm>
            <a:off x="6554203" y="5326007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Spring Boot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463FD-39AC-22EC-C0BC-7969788A76E0}"/>
              </a:ext>
            </a:extLst>
          </p:cNvPr>
          <p:cNvSpPr txBox="1"/>
          <p:nvPr/>
        </p:nvSpPr>
        <p:spPr>
          <a:xfrm>
            <a:off x="6784234" y="567808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NodeJS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CB5C1-11C6-2403-815F-BCC35A5490FE}"/>
              </a:ext>
            </a:extLst>
          </p:cNvPr>
          <p:cNvSpPr txBox="1"/>
          <p:nvPr/>
        </p:nvSpPr>
        <p:spPr>
          <a:xfrm>
            <a:off x="9041011" y="530363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MySQL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447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스크린샷, 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5E9E388A-E2EB-7263-2073-17C51638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2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72CA8B-4FBE-56A8-7112-CFF02A5C5BA9}"/>
              </a:ext>
            </a:extLst>
          </p:cNvPr>
          <p:cNvGrpSpPr/>
          <p:nvPr/>
        </p:nvGrpSpPr>
        <p:grpSpPr>
          <a:xfrm>
            <a:off x="397223" y="899055"/>
            <a:ext cx="11449720" cy="5638799"/>
            <a:chOff x="397223" y="899055"/>
            <a:chExt cx="11449720" cy="563879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FCB5F6-53C2-EC69-1339-A706F78A46A9}"/>
                </a:ext>
              </a:extLst>
            </p:cNvPr>
            <p:cNvGrpSpPr/>
            <p:nvPr/>
          </p:nvGrpSpPr>
          <p:grpSpPr>
            <a:xfrm>
              <a:off x="594964" y="899055"/>
              <a:ext cx="11251979" cy="5638799"/>
              <a:chOff x="594964" y="899055"/>
              <a:chExt cx="11251979" cy="563879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764B82-2073-8001-A2C7-1C94A5EBEB0C}"/>
                  </a:ext>
                </a:extLst>
              </p:cNvPr>
              <p:cNvSpPr txBox="1"/>
              <p:nvPr/>
            </p:nvSpPr>
            <p:spPr>
              <a:xfrm>
                <a:off x="739981" y="4389843"/>
                <a:ext cx="28745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http://</a:t>
                </a:r>
                <a:r>
                  <a:rPr kumimoji="1" lang="en-US" altLang="ko-KR" sz="20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api.domain.com</a:t>
                </a:r>
                <a:endParaRPr kumimoji="1" lang="ko-KR" altLang="en-US" sz="20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D8688DE-31BC-716F-6E41-79899AE50D30}"/>
                  </a:ext>
                </a:extLst>
              </p:cNvPr>
              <p:cNvGrpSpPr/>
              <p:nvPr/>
            </p:nvGrpSpPr>
            <p:grpSpPr>
              <a:xfrm>
                <a:off x="3195138" y="899055"/>
                <a:ext cx="8651805" cy="5638799"/>
                <a:chOff x="3195138" y="899055"/>
                <a:chExt cx="8651805" cy="5638799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B6CC4A03-5392-A91E-BA49-F2E7EC9F6329}"/>
                    </a:ext>
                  </a:extLst>
                </p:cNvPr>
                <p:cNvGrpSpPr/>
                <p:nvPr/>
              </p:nvGrpSpPr>
              <p:grpSpPr>
                <a:xfrm>
                  <a:off x="3195138" y="899055"/>
                  <a:ext cx="8651805" cy="5638799"/>
                  <a:chOff x="2568130" y="481915"/>
                  <a:chExt cx="8651805" cy="5638799"/>
                </a:xfrm>
              </p:grpSpPr>
              <p:sp>
                <p:nvSpPr>
                  <p:cNvPr id="27" name="모서리가 둥근 직사각형 26">
                    <a:extLst>
                      <a:ext uri="{FF2B5EF4-FFF2-40B4-BE49-F238E27FC236}">
                        <a16:creationId xmlns:a16="http://schemas.microsoft.com/office/drawing/2014/main" id="{5C22DE26-01AE-5179-F372-E437450D43A5}"/>
                      </a:ext>
                    </a:extLst>
                  </p:cNvPr>
                  <p:cNvSpPr/>
                  <p:nvPr/>
                </p:nvSpPr>
                <p:spPr>
                  <a:xfrm>
                    <a:off x="3468130" y="1219201"/>
                    <a:ext cx="7751805" cy="4901513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51266DB8-7A80-D300-C675-A428B4FA26EE}"/>
                      </a:ext>
                    </a:extLst>
                  </p:cNvPr>
                  <p:cNvGrpSpPr/>
                  <p:nvPr/>
                </p:nvGrpSpPr>
                <p:grpSpPr>
                  <a:xfrm>
                    <a:off x="2568130" y="481915"/>
                    <a:ext cx="1800000" cy="1800000"/>
                    <a:chOff x="4561687" y="1877105"/>
                    <a:chExt cx="1800000" cy="1800000"/>
                  </a:xfrm>
                </p:grpSpPr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4844C8E3-CF9F-BEA0-FAE6-7E4F11F4E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1687" y="1877105"/>
                      <a:ext cx="1800000" cy="1800000"/>
                    </a:xfrm>
                    <a:prstGeom prst="rect">
                      <a:avLst/>
                    </a:prstGeom>
                    <a:solidFill>
                      <a:srgbClr val="F0E7DB"/>
                    </a:solidFill>
                    <a:ln>
                      <a:noFill/>
                    </a:ln>
                    <a:effectLst>
                      <a:outerShdw blurRad="50800" dist="55374" dir="3540000" sx="1000" sy="1000" algn="ctr" rotWithShape="0">
                        <a:srgbClr val="000000">
                          <a:alpha val="10295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grpSp>
                  <p:nvGrpSpPr>
                    <p:cNvPr id="37" name="그룹 36">
                      <a:extLst>
                        <a:ext uri="{FF2B5EF4-FFF2-40B4-BE49-F238E27FC236}">
                          <a16:creationId xmlns:a16="http://schemas.microsoft.com/office/drawing/2014/main" id="{8929E8F6-A99B-8CAC-2A43-85372DF4CB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71008" y="2023092"/>
                      <a:ext cx="981358" cy="1582094"/>
                      <a:chOff x="4971008" y="2023092"/>
                      <a:chExt cx="981358" cy="1582094"/>
                    </a:xfrm>
                  </p:grpSpPr>
                  <p:pic>
                    <p:nvPicPr>
                      <p:cNvPr id="38" name="Picture 2" descr="aws ec2&quot; Icon - Download for free – Iconduck">
                        <a:extLst>
                          <a:ext uri="{FF2B5EF4-FFF2-40B4-BE49-F238E27FC236}">
                            <a16:creationId xmlns:a16="http://schemas.microsoft.com/office/drawing/2014/main" id="{6FB4111B-A389-DE4C-052E-47C13EF4BE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23" y="2023092"/>
                        <a:ext cx="798528" cy="9665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9B08887E-F6A7-5687-96AA-E8EC09C9BF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71008" y="2989633"/>
                        <a:ext cx="981358" cy="615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en-US" altLang="ko-KR" sz="1600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rPr>
                          <a:t>Amazon</a:t>
                        </a:r>
                      </a:p>
                      <a:p>
                        <a:pPr algn="ctr"/>
                        <a:r>
                          <a:rPr kumimoji="1" lang="en-US" altLang="ko-KR" b="1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rPr>
                          <a:t>EC2</a:t>
                        </a:r>
                        <a:endParaRPr kumimoji="1"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</p:grpSp>
              </p:grpSp>
              <p:sp>
                <p:nvSpPr>
                  <p:cNvPr id="29" name="모서리가 둥근 직사각형 28">
                    <a:extLst>
                      <a:ext uri="{FF2B5EF4-FFF2-40B4-BE49-F238E27FC236}">
                        <a16:creationId xmlns:a16="http://schemas.microsoft.com/office/drawing/2014/main" id="{3CB31EAE-ADC4-B2A2-631F-C40A6827A192}"/>
                      </a:ext>
                    </a:extLst>
                  </p:cNvPr>
                  <p:cNvSpPr/>
                  <p:nvPr/>
                </p:nvSpPr>
                <p:spPr>
                  <a:xfrm>
                    <a:off x="4712238" y="2375930"/>
                    <a:ext cx="2256288" cy="3539446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BB66D97A-FA84-804F-FCE3-BBA6D3DC23E7}"/>
                      </a:ext>
                    </a:extLst>
                  </p:cNvPr>
                  <p:cNvGrpSpPr/>
                  <p:nvPr/>
                </p:nvGrpSpPr>
                <p:grpSpPr>
                  <a:xfrm>
                    <a:off x="4449488" y="1970926"/>
                    <a:ext cx="2599362" cy="810008"/>
                    <a:chOff x="4715838" y="1628156"/>
                    <a:chExt cx="2599362" cy="810008"/>
                  </a:xfrm>
                  <a:effectLst>
                    <a:outerShdw blurRad="50800" dist="144469" dir="1920000" sx="1000" sy="1000" algn="ctr" rotWithShape="0">
                      <a:srgbClr val="000000">
                        <a:alpha val="43137"/>
                      </a:srgbClr>
                    </a:outerShdw>
                  </a:effectLst>
                </p:grpSpPr>
                <p:sp>
                  <p:nvSpPr>
                    <p:cNvPr id="34" name="직사각형 33">
                      <a:extLst>
                        <a:ext uri="{FF2B5EF4-FFF2-40B4-BE49-F238E27FC236}">
                          <a16:creationId xmlns:a16="http://schemas.microsoft.com/office/drawing/2014/main" id="{6F958BC5-BD11-3E33-3F54-9B96ADF1F4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5838" y="1628156"/>
                      <a:ext cx="2599362" cy="810008"/>
                    </a:xfrm>
                    <a:prstGeom prst="rect">
                      <a:avLst/>
                    </a:prstGeom>
                    <a:solidFill>
                      <a:srgbClr val="F0E7D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pic>
                  <p:nvPicPr>
                    <p:cNvPr id="35" name="Picture 2" descr="Advanced Load Balancer, Web Server, &amp; Reverse Proxy - NGINX">
                      <a:extLst>
                        <a:ext uri="{FF2B5EF4-FFF2-40B4-BE49-F238E27FC236}">
                          <a16:creationId xmlns:a16="http://schemas.microsoft.com/office/drawing/2014/main" id="{E9E04F91-A559-82DC-1F1B-4B75ACF066C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17777" y="1628156"/>
                      <a:ext cx="2412123" cy="8100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0ABF08E5-C306-D926-A557-7601DB2E2F7F}"/>
                      </a:ext>
                    </a:extLst>
                  </p:cNvPr>
                  <p:cNvGrpSpPr/>
                  <p:nvPr/>
                </p:nvGrpSpPr>
                <p:grpSpPr>
                  <a:xfrm>
                    <a:off x="7941863" y="2057453"/>
                    <a:ext cx="3259257" cy="2558019"/>
                    <a:chOff x="4210887" y="2835666"/>
                    <a:chExt cx="4771876" cy="3745190"/>
                  </a:xfrm>
                </p:grpSpPr>
                <p:sp>
                  <p:nvSpPr>
                    <p:cNvPr id="32" name="직사각형 31">
                      <a:extLst>
                        <a:ext uri="{FF2B5EF4-FFF2-40B4-BE49-F238E27FC236}">
                          <a16:creationId xmlns:a16="http://schemas.microsoft.com/office/drawing/2014/main" id="{C7298D0C-EC97-769B-A057-941BDA2551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0887" y="2835666"/>
                      <a:ext cx="3770227" cy="1068513"/>
                    </a:xfrm>
                    <a:prstGeom prst="rect">
                      <a:avLst/>
                    </a:prstGeom>
                    <a:solidFill>
                      <a:srgbClr val="F0E7D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pic>
                  <p:nvPicPr>
                    <p:cNvPr id="33" name="Picture 2" descr="Getting Started with Spring Boot. Spring boot is an app development… | by  Tosin Adedoyin | Medium">
                      <a:extLst>
                        <a:ext uri="{FF2B5EF4-FFF2-40B4-BE49-F238E27FC236}">
                          <a16:creationId xmlns:a16="http://schemas.microsoft.com/office/drawing/2014/main" id="{2CD3A502-24A0-FB4F-6594-008CADBD1DA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212536" y="4965044"/>
                      <a:ext cx="3770227" cy="16158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FBE1575-5466-9A02-4AF1-08E0393801D6}"/>
                    </a:ext>
                  </a:extLst>
                </p:cNvPr>
                <p:cNvSpPr txBox="1"/>
                <p:nvPr/>
              </p:nvSpPr>
              <p:spPr>
                <a:xfrm>
                  <a:off x="6140780" y="4384775"/>
                  <a:ext cx="6206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80</a:t>
                  </a:r>
                  <a:endParaRPr kumimoji="1" lang="ko-KR" altLang="en-US" sz="2800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24" name="오른쪽 화살표[R] 23">
                  <a:extLst>
                    <a:ext uri="{FF2B5EF4-FFF2-40B4-BE49-F238E27FC236}">
                      <a16:creationId xmlns:a16="http://schemas.microsoft.com/office/drawing/2014/main" id="{13B86871-A32A-D4AB-ECF9-EF3FE8E23336}"/>
                    </a:ext>
                  </a:extLst>
                </p:cNvPr>
                <p:cNvSpPr/>
                <p:nvPr/>
              </p:nvSpPr>
              <p:spPr>
                <a:xfrm>
                  <a:off x="3665139" y="4482379"/>
                  <a:ext cx="2306387" cy="27727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64E5950-5C19-D585-D017-EB7AE4C617D6}"/>
                    </a:ext>
                  </a:extLst>
                </p:cNvPr>
                <p:cNvSpPr txBox="1"/>
                <p:nvPr/>
              </p:nvSpPr>
              <p:spPr>
                <a:xfrm>
                  <a:off x="10076899" y="4553920"/>
                  <a:ext cx="10567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solidFill>
                        <a:srgbClr val="6DB33F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8081</a:t>
                  </a:r>
                  <a:endParaRPr kumimoji="1" lang="ko-KR" altLang="en-US" sz="2800" dirty="0">
                    <a:solidFill>
                      <a:srgbClr val="6DB33F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26" name="오른쪽 화살표[R] 25">
                  <a:extLst>
                    <a:ext uri="{FF2B5EF4-FFF2-40B4-BE49-F238E27FC236}">
                      <a16:creationId xmlns:a16="http://schemas.microsoft.com/office/drawing/2014/main" id="{FD946DCE-5BA9-C854-B7EA-3287B618F98C}"/>
                    </a:ext>
                  </a:extLst>
                </p:cNvPr>
                <p:cNvSpPr/>
                <p:nvPr/>
              </p:nvSpPr>
              <p:spPr>
                <a:xfrm>
                  <a:off x="6970603" y="4482554"/>
                  <a:ext cx="2223201" cy="276333"/>
                </a:xfrm>
                <a:prstGeom prst="rightArrow">
                  <a:avLst/>
                </a:prstGeom>
                <a:solidFill>
                  <a:srgbClr val="6DB33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2F89CB00-D6E8-F93A-FC59-DA827410FCF7}"/>
                  </a:ext>
                </a:extLst>
              </p:cNvPr>
              <p:cNvGrpSpPr/>
              <p:nvPr/>
            </p:nvGrpSpPr>
            <p:grpSpPr>
              <a:xfrm>
                <a:off x="9281334" y="5192964"/>
                <a:ext cx="1870814" cy="999403"/>
                <a:chOff x="9151798" y="5343005"/>
                <a:chExt cx="1870814" cy="999403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4C88EAF8-4D9F-C24A-F9E2-82CF66A0FA92}"/>
                    </a:ext>
                  </a:extLst>
                </p:cNvPr>
                <p:cNvGrpSpPr/>
                <p:nvPr/>
              </p:nvGrpSpPr>
              <p:grpSpPr>
                <a:xfrm>
                  <a:off x="9151798" y="5343005"/>
                  <a:ext cx="800703" cy="999403"/>
                  <a:chOff x="5622862" y="3571543"/>
                  <a:chExt cx="1065735" cy="1330204"/>
                </a:xfrm>
              </p:grpSpPr>
              <p:pic>
                <p:nvPicPr>
                  <p:cNvPr id="20" name="Picture 2">
                    <a:extLst>
                      <a:ext uri="{FF2B5EF4-FFF2-40B4-BE49-F238E27FC236}">
                        <a16:creationId xmlns:a16="http://schemas.microsoft.com/office/drawing/2014/main" id="{164F0D8F-F580-DB0E-6028-9C99E6509A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22862" y="3571543"/>
                    <a:ext cx="1065735" cy="9267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EE3D3DF-A509-F535-526D-62446B538F37}"/>
                      </a:ext>
                    </a:extLst>
                  </p:cNvPr>
                  <p:cNvSpPr txBox="1"/>
                  <p:nvPr/>
                </p:nvSpPr>
                <p:spPr>
                  <a:xfrm>
                    <a:off x="5685540" y="4451132"/>
                    <a:ext cx="945610" cy="4506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R" sz="1600" dirty="0">
                        <a:solidFill>
                          <a:srgbClr val="56C4E2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a:t>React</a:t>
                    </a:r>
                    <a:endParaRPr kumimoji="1" lang="ko-KR" altLang="en-US" sz="1600" dirty="0">
                      <a:solidFill>
                        <a:srgbClr val="56C4E2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D4EAF66-F8F7-ABE9-39E2-5042722B3482}"/>
                    </a:ext>
                  </a:extLst>
                </p:cNvPr>
                <p:cNvSpPr txBox="1"/>
                <p:nvPr/>
              </p:nvSpPr>
              <p:spPr>
                <a:xfrm>
                  <a:off x="9965912" y="5565203"/>
                  <a:ext cx="10567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solidFill>
                        <a:srgbClr val="56C4E2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3000</a:t>
                  </a:r>
                  <a:endParaRPr kumimoji="1" lang="ko-KR" altLang="en-US" sz="2800" dirty="0">
                    <a:solidFill>
                      <a:srgbClr val="56C4E2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CF0989-ADBC-0CBF-0214-1921BAB4161A}"/>
                  </a:ext>
                </a:extLst>
              </p:cNvPr>
              <p:cNvSpPr txBox="1"/>
              <p:nvPr/>
            </p:nvSpPr>
            <p:spPr>
              <a:xfrm>
                <a:off x="594964" y="5264948"/>
                <a:ext cx="3029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http://</a:t>
                </a:r>
                <a:r>
                  <a:rPr kumimoji="1" lang="en-US" altLang="ko-KR" sz="20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web.domain.com</a:t>
                </a:r>
                <a:endParaRPr kumimoji="1" lang="ko-KR" altLang="en-US" sz="20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" name="오른쪽 화살표[R] 15">
                <a:extLst>
                  <a:ext uri="{FF2B5EF4-FFF2-40B4-BE49-F238E27FC236}">
                    <a16:creationId xmlns:a16="http://schemas.microsoft.com/office/drawing/2014/main" id="{B5BF3E40-23AC-7FA7-8CE1-151BD940C3D9}"/>
                  </a:ext>
                </a:extLst>
              </p:cNvPr>
              <p:cNvSpPr/>
              <p:nvPr/>
            </p:nvSpPr>
            <p:spPr>
              <a:xfrm rot="20735872">
                <a:off x="3653010" y="5039535"/>
                <a:ext cx="2372006" cy="2772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" name="오른쪽 화살표[R] 16">
                <a:extLst>
                  <a:ext uri="{FF2B5EF4-FFF2-40B4-BE49-F238E27FC236}">
                    <a16:creationId xmlns:a16="http://schemas.microsoft.com/office/drawing/2014/main" id="{9F72F334-63DA-5893-ED1F-30B7544560B8}"/>
                  </a:ext>
                </a:extLst>
              </p:cNvPr>
              <p:cNvSpPr/>
              <p:nvPr/>
            </p:nvSpPr>
            <p:spPr>
              <a:xfrm rot="798761">
                <a:off x="6890699" y="5052359"/>
                <a:ext cx="2223201" cy="276333"/>
              </a:xfrm>
              <a:prstGeom prst="rightArrow">
                <a:avLst/>
              </a:prstGeom>
              <a:solidFill>
                <a:srgbClr val="56C4E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rgbClr val="56C4E2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DF8A06-C148-722C-851F-2C4C24639760}"/>
                </a:ext>
              </a:extLst>
            </p:cNvPr>
            <p:cNvSpPr txBox="1"/>
            <p:nvPr/>
          </p:nvSpPr>
          <p:spPr>
            <a:xfrm>
              <a:off x="397223" y="3539609"/>
              <a:ext cx="3340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http://</a:t>
              </a:r>
              <a:r>
                <a:rPr kumimoji="1" lang="en-US" altLang="ko-KR" sz="20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jenkins.domain.com</a:t>
              </a:r>
              <a:endPara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7EFF1617-B637-9A8D-2A24-7AA9DFD1D448}"/>
                </a:ext>
              </a:extLst>
            </p:cNvPr>
            <p:cNvSpPr/>
            <p:nvPr/>
          </p:nvSpPr>
          <p:spPr>
            <a:xfrm rot="815177">
              <a:off x="3696172" y="3922793"/>
              <a:ext cx="2306387" cy="2772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2B1A383-9011-C9C2-A2D3-77F70AE62323}"/>
                </a:ext>
              </a:extLst>
            </p:cNvPr>
            <p:cNvGrpSpPr/>
            <p:nvPr/>
          </p:nvGrpSpPr>
          <p:grpSpPr>
            <a:xfrm>
              <a:off x="9305502" y="2395775"/>
              <a:ext cx="2018740" cy="2018740"/>
              <a:chOff x="9305502" y="2230762"/>
              <a:chExt cx="2018740" cy="2018740"/>
            </a:xfrm>
          </p:grpSpPr>
          <p:pic>
            <p:nvPicPr>
              <p:cNvPr id="10" name="Picture 2" descr="Free Jenkins Logo Icon - Download in Flat Style">
                <a:extLst>
                  <a:ext uri="{FF2B5EF4-FFF2-40B4-BE49-F238E27FC236}">
                    <a16:creationId xmlns:a16="http://schemas.microsoft.com/office/drawing/2014/main" id="{A1401BBE-1789-C802-96F8-161CAF8010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5502" y="2230762"/>
                <a:ext cx="2018740" cy="2018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67A15F-AB44-3A51-B75C-0C0309B15F86}"/>
                  </a:ext>
                </a:extLst>
              </p:cNvPr>
              <p:cNvSpPr txBox="1"/>
              <p:nvPr/>
            </p:nvSpPr>
            <p:spPr>
              <a:xfrm>
                <a:off x="9942815" y="3429000"/>
                <a:ext cx="1056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8080</a:t>
                </a:r>
                <a:endParaRPr kumimoji="1" lang="ko-KR" altLang="en-US" sz="2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id="{2E861691-3DC8-4E32-C080-D9AD4FE5D276}"/>
                </a:ext>
              </a:extLst>
            </p:cNvPr>
            <p:cNvSpPr/>
            <p:nvPr/>
          </p:nvSpPr>
          <p:spPr>
            <a:xfrm rot="20816152">
              <a:off x="6880209" y="3881224"/>
              <a:ext cx="2223201" cy="27633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848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6FB5540B-CE90-965D-1811-DBCDEE42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1905612"/>
            <a:ext cx="10345064" cy="3046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07E7F8-F8EE-01F7-034F-93FA51E13064}"/>
              </a:ext>
            </a:extLst>
          </p:cNvPr>
          <p:cNvSpPr txBox="1"/>
          <p:nvPr/>
        </p:nvSpPr>
        <p:spPr>
          <a:xfrm>
            <a:off x="725864" y="583475"/>
            <a:ext cx="260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CloudFlare</a:t>
            </a:r>
            <a:r>
              <a:rPr kumimoji="1" lang="en-US" altLang="ko-KR" dirty="0"/>
              <a:t> </a:t>
            </a:r>
            <a:r>
              <a:rPr kumimoji="1" lang="ko-KR" altLang="en-US" dirty="0"/>
              <a:t>레코드 추가</a:t>
            </a:r>
          </a:p>
        </p:txBody>
      </p:sp>
    </p:spTree>
    <p:extLst>
      <p:ext uri="{BB962C8B-B14F-4D97-AF65-F5344CB8AC3E}">
        <p14:creationId xmlns:p14="http://schemas.microsoft.com/office/powerpoint/2010/main" val="3695806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전자제품, 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68F9B0BB-06AA-CD2F-E58A-7D29E144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146264"/>
            <a:ext cx="9404604" cy="71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63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26FA35-A423-6B0A-58F5-648411C60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8927"/>
            <a:ext cx="7772400" cy="775572"/>
          </a:xfrm>
          <a:prstGeom prst="rect">
            <a:avLst/>
          </a:prstGeom>
        </p:spPr>
      </p:pic>
      <p:pic>
        <p:nvPicPr>
          <p:cNvPr id="10" name="그림 9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778E6BAD-65AA-484E-409C-94CB8DAED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0" y="867545"/>
            <a:ext cx="8549640" cy="62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37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113A21A-F54D-1057-67C0-0474F9F8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55503"/>
            <a:ext cx="9404604" cy="69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1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8A2B24B-2574-43BF-2B2C-C52ACBD0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0D922D-CB3E-CCF1-65D2-49679B1C9C35}"/>
              </a:ext>
            </a:extLst>
          </p:cNvPr>
          <p:cNvSpPr txBox="1"/>
          <p:nvPr/>
        </p:nvSpPr>
        <p:spPr>
          <a:xfrm>
            <a:off x="3836709" y="3591612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인바운드</a:t>
            </a:r>
            <a:r>
              <a:rPr kumimoji="1" lang="ko-KR" altLang="en-US" dirty="0">
                <a:solidFill>
                  <a:srgbClr val="FF0000"/>
                </a:solidFill>
              </a:rPr>
              <a:t> 규칙 </a:t>
            </a:r>
            <a:r>
              <a:rPr kumimoji="1" lang="en-US" altLang="ko-KR" dirty="0">
                <a:solidFill>
                  <a:srgbClr val="FF0000"/>
                </a:solidFill>
              </a:rPr>
              <a:t>3000</a:t>
            </a:r>
            <a:r>
              <a:rPr kumimoji="1" lang="ko-KR" altLang="en-US" dirty="0">
                <a:solidFill>
                  <a:srgbClr val="FF0000"/>
                </a:solidFill>
              </a:rPr>
              <a:t>번 포트 삭제</a:t>
            </a:r>
          </a:p>
        </p:txBody>
      </p:sp>
    </p:spTree>
    <p:extLst>
      <p:ext uri="{BB962C8B-B14F-4D97-AF65-F5344CB8AC3E}">
        <p14:creationId xmlns:p14="http://schemas.microsoft.com/office/powerpoint/2010/main" val="2091466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EE864276-4304-078C-DCED-F07EC8E6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21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899802A-7542-88C1-82F5-531A7E8C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261269"/>
            <a:ext cx="8549640" cy="6335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E0CCEC-8D03-5088-1A1E-9DCEE711A8C6}"/>
              </a:ext>
            </a:extLst>
          </p:cNvPr>
          <p:cNvSpPr txBox="1"/>
          <p:nvPr/>
        </p:nvSpPr>
        <p:spPr>
          <a:xfrm>
            <a:off x="490194" y="424206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Service</a:t>
            </a:r>
            <a:r>
              <a:rPr kumimoji="1" lang="ko-KR" altLang="en-US" dirty="0"/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3724236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9CF2E3D-E6BE-8E81-1284-65696847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55503"/>
            <a:ext cx="9404604" cy="69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5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E5807-31E9-A8B8-F02A-D8A53A8CF6DA}"/>
              </a:ext>
            </a:extLst>
          </p:cNvPr>
          <p:cNvSpPr txBox="1"/>
          <p:nvPr/>
        </p:nvSpPr>
        <p:spPr>
          <a:xfrm>
            <a:off x="345057" y="345057"/>
            <a:ext cx="13269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WHAT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DFE46-2D43-B040-BBC2-2DD6871F46A5}"/>
              </a:ext>
            </a:extLst>
          </p:cNvPr>
          <p:cNvSpPr txBox="1"/>
          <p:nvPr/>
        </p:nvSpPr>
        <p:spPr>
          <a:xfrm>
            <a:off x="750498" y="1716656"/>
            <a:ext cx="40799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Web Server</a:t>
            </a:r>
          </a:p>
          <a:p>
            <a:r>
              <a:rPr kumimoji="1"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단순히 정적 파일을 응답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0DECC-EB3E-5DAD-9888-7C1E68C56652}"/>
              </a:ext>
            </a:extLst>
          </p:cNvPr>
          <p:cNvSpPr txBox="1"/>
          <p:nvPr/>
        </p:nvSpPr>
        <p:spPr>
          <a:xfrm>
            <a:off x="750498" y="3226754"/>
            <a:ext cx="8542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WAS(Web Application Server)</a:t>
            </a:r>
          </a:p>
          <a:p>
            <a:r>
              <a:rPr kumimoji="1" lang="en-US" altLang="ko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 요청에 대해 동적인 처리가 이뤄진 후 응답</a:t>
            </a:r>
          </a:p>
        </p:txBody>
      </p:sp>
    </p:spTree>
    <p:extLst>
      <p:ext uri="{BB962C8B-B14F-4D97-AF65-F5344CB8AC3E}">
        <p14:creationId xmlns:p14="http://schemas.microsoft.com/office/powerpoint/2010/main" val="198379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8BCCAD4-0770-266B-D569-C69DA420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55503"/>
            <a:ext cx="9404604" cy="69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73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9503989-213F-AB4D-36CE-D3B3C6A29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192554"/>
            <a:ext cx="10345064" cy="647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32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9B3E82A-015F-E656-9CFE-A09BDCB3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192554"/>
            <a:ext cx="10345064" cy="647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5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40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줄여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주기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55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줄여주기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122" name="Picture 2" descr="the growth rate of memory usage vs concurrent connections is starkly larger with apache">
            <a:extLst>
              <a:ext uri="{FF2B5EF4-FFF2-40B4-BE49-F238E27FC236}">
                <a16:creationId xmlns:a16="http://schemas.microsoft.com/office/drawing/2014/main" id="{BCA3B2AF-D136-197D-F591-AFA2AA8B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3" y="1831618"/>
            <a:ext cx="6154396" cy="31216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eb server performance comparison – DreamHost Knowledge Base">
            <a:extLst>
              <a:ext uri="{FF2B5EF4-FFF2-40B4-BE49-F238E27FC236}">
                <a16:creationId xmlns:a16="http://schemas.microsoft.com/office/drawing/2014/main" id="{E352031A-6953-FA17-0ADC-729954DB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33" y="1831618"/>
            <a:ext cx="5402683" cy="312169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3627EE-F766-17BA-79F2-69BB9CBF35B4}"/>
              </a:ext>
            </a:extLst>
          </p:cNvPr>
          <p:cNvSpPr txBox="1"/>
          <p:nvPr/>
        </p:nvSpPr>
        <p:spPr>
          <a:xfrm>
            <a:off x="2527540" y="1985506"/>
            <a:ext cx="179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 Usage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F4E73-D1A0-8BEB-DDD7-9D8B2A644279}"/>
              </a:ext>
            </a:extLst>
          </p:cNvPr>
          <p:cNvSpPr txBox="1"/>
          <p:nvPr/>
        </p:nvSpPr>
        <p:spPr>
          <a:xfrm>
            <a:off x="8013940" y="1385342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초당 요청을 처리할 수 있는 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EFBBB-9A3E-8D4F-05CC-3D9CAAF5F78E}"/>
              </a:ext>
            </a:extLst>
          </p:cNvPr>
          <p:cNvSpPr txBox="1"/>
          <p:nvPr/>
        </p:nvSpPr>
        <p:spPr>
          <a:xfrm>
            <a:off x="2668989" y="2257217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메모리 사용량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195FF-A3D8-E56B-CA54-9F18A3292ABC}"/>
              </a:ext>
            </a:extLst>
          </p:cNvPr>
          <p:cNvSpPr txBox="1"/>
          <p:nvPr/>
        </p:nvSpPr>
        <p:spPr>
          <a:xfrm>
            <a:off x="5155153" y="491866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동시요청</a:t>
            </a:r>
          </a:p>
        </p:txBody>
      </p:sp>
    </p:spTree>
    <p:extLst>
      <p:ext uri="{BB962C8B-B14F-4D97-AF65-F5344CB8AC3E}">
        <p14:creationId xmlns:p14="http://schemas.microsoft.com/office/powerpoint/2010/main" val="3993688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FCC830-45C3-F3F3-71B7-E7DC892E30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E7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27AFB-8901-290F-F1C8-55BA11FADEDA}"/>
              </a:ext>
            </a:extLst>
          </p:cNvPr>
          <p:cNvSpPr txBox="1"/>
          <p:nvPr/>
        </p:nvSpPr>
        <p:spPr>
          <a:xfrm>
            <a:off x="345057" y="345057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WHY</a:t>
            </a:r>
            <a:endParaRPr kumimoji="1" lang="ko-KR" altLang="en-US" sz="3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58F8F-AAEA-595F-644E-CAE0548F2E3F}"/>
              </a:ext>
            </a:extLst>
          </p:cNvPr>
          <p:cNvSpPr txBox="1"/>
          <p:nvPr/>
        </p:nvSpPr>
        <p:spPr>
          <a:xfrm>
            <a:off x="802257" y="1570008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웹서버를 별도로 운영하는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1C0EB-4B10-DBFB-8C8C-2651481A0607}"/>
              </a:ext>
            </a:extLst>
          </p:cNvPr>
          <p:cNvSpPr txBox="1"/>
          <p:nvPr/>
        </p:nvSpPr>
        <p:spPr>
          <a:xfrm>
            <a:off x="868598" y="2179492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WAS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부담을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줄여주기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8505-A16E-F898-AD1C-57CC532D70AB}"/>
              </a:ext>
            </a:extLst>
          </p:cNvPr>
          <p:cNvSpPr txBox="1"/>
          <p:nvPr/>
        </p:nvSpPr>
        <p:spPr>
          <a:xfrm>
            <a:off x="868598" y="2905780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굳이 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r>
              <a:rPr kumimoji="1" lang="ko-KR" altLang="en-US" sz="2800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사용하는 이유</a:t>
            </a:r>
            <a:r>
              <a:rPr kumimoji="1" lang="en-US" altLang="ko-KR" sz="2800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800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D3677-BF59-E88A-C315-568135F662A5}"/>
              </a:ext>
            </a:extLst>
          </p:cNvPr>
          <p:cNvSpPr txBox="1"/>
          <p:nvPr/>
        </p:nvSpPr>
        <p:spPr>
          <a:xfrm>
            <a:off x="868598" y="3509195"/>
            <a:ext cx="4733988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리버스 프록시로 사용 가능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(Reverse Proxy)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SSL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웹페이지 접근 인증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압축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 처리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è"/>
            </a:pP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7A1156-E0CC-FBFA-54F5-587A6A22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1135653"/>
            <a:ext cx="10076033" cy="45866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272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1473</Words>
  <Application>Microsoft Macintosh PowerPoint</Application>
  <PresentationFormat>와이드스크린</PresentationFormat>
  <Paragraphs>315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NanumGothic</vt:lpstr>
      <vt:lpstr>맑은 고딕</vt:lpstr>
      <vt:lpstr>Apple SD Gothic Neo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임대원</dc:creator>
  <cp:lastModifiedBy>임대원</cp:lastModifiedBy>
  <cp:revision>268</cp:revision>
  <dcterms:created xsi:type="dcterms:W3CDTF">2023-12-03T12:20:59Z</dcterms:created>
  <dcterms:modified xsi:type="dcterms:W3CDTF">2023-12-25T18:44:56Z</dcterms:modified>
</cp:coreProperties>
</file>